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59"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3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CF19687-2DEF-4219-AEE0-75E1BF0A7AD4}" type="datetimeFigureOut">
              <a:rPr lang="it-IT" smtClean="0"/>
              <a:t>04/09/2018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223362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9687-2DEF-4219-AEE0-75E1BF0A7AD4}" type="datetimeFigureOut">
              <a:rPr lang="it-IT" smtClean="0"/>
              <a:t>04/09/2018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421338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9687-2DEF-4219-AEE0-75E1BF0A7AD4}" type="datetimeFigureOut">
              <a:rPr lang="it-IT" smtClean="0"/>
              <a:t>04/09/2018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295769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9687-2DEF-4219-AEE0-75E1BF0A7AD4}" type="datetimeFigureOut">
              <a:rPr lang="it-IT" smtClean="0"/>
              <a:t>04/09/2018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36210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CF19687-2DEF-4219-AEE0-75E1BF0A7AD4}" type="datetimeFigureOut">
              <a:rPr lang="it-IT" smtClean="0"/>
              <a:t>04/09/2018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257874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CF19687-2DEF-4219-AEE0-75E1BF0A7AD4}" type="datetimeFigureOut">
              <a:rPr lang="it-IT" smtClean="0"/>
              <a:t>04/09/2018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89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CF19687-2DEF-4219-AEE0-75E1BF0A7AD4}" type="datetimeFigureOut">
              <a:rPr lang="it-IT" smtClean="0"/>
              <a:t>04/09/2018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12402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CF19687-2DEF-4219-AEE0-75E1BF0A7AD4}" type="datetimeFigureOut">
              <a:rPr lang="it-IT" smtClean="0"/>
              <a:t>04/09/2018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49352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F19687-2DEF-4219-AEE0-75E1BF0A7AD4}" type="datetimeFigureOut">
              <a:rPr lang="it-IT" smtClean="0"/>
              <a:t>04/09/2018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82953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F19687-2DEF-4219-AEE0-75E1BF0A7AD4}" type="datetimeFigureOut">
              <a:rPr lang="it-IT" smtClean="0"/>
              <a:t>04/09/2018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205531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F19687-2DEF-4219-AEE0-75E1BF0A7AD4}" type="datetimeFigureOut">
              <a:rPr lang="it-IT" smtClean="0"/>
              <a:t>04/09/2018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C99D22-06FF-4647-B36E-A8DDD82B2FD1}" type="slidenum">
              <a:rPr lang="it-IT" smtClean="0"/>
              <a:t>‹N›</a:t>
            </a:fld>
            <a:endParaRPr lang="it-IT"/>
          </a:p>
        </p:txBody>
      </p:sp>
    </p:spTree>
    <p:extLst>
      <p:ext uri="{BB962C8B-B14F-4D97-AF65-F5344CB8AC3E}">
        <p14:creationId xmlns:p14="http://schemas.microsoft.com/office/powerpoint/2010/main" val="139306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19687-2DEF-4219-AEE0-75E1BF0A7AD4}" type="datetimeFigureOut">
              <a:rPr lang="it-IT" smtClean="0"/>
              <a:t>04/09/2018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99D22-06FF-4647-B36E-A8DDD82B2FD1}" type="slidenum">
              <a:rPr lang="it-IT" smtClean="0"/>
              <a:t>‹N›</a:t>
            </a:fld>
            <a:endParaRPr lang="it-IT"/>
          </a:p>
        </p:txBody>
      </p:sp>
    </p:spTree>
    <p:extLst>
      <p:ext uri="{BB962C8B-B14F-4D97-AF65-F5344CB8AC3E}">
        <p14:creationId xmlns:p14="http://schemas.microsoft.com/office/powerpoint/2010/main" val="2773760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7.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mune.figline-valdarno.fi.it/"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8946615" cy="5111836"/>
          </a:xfrm>
          <a:prstGeom prst="rect">
            <a:avLst/>
          </a:prstGeom>
        </p:spPr>
      </p:pic>
      <p:sp>
        <p:nvSpPr>
          <p:cNvPr id="5" name="CasellaDiTesto 4"/>
          <p:cNvSpPr txBox="1"/>
          <p:nvPr/>
        </p:nvSpPr>
        <p:spPr>
          <a:xfrm>
            <a:off x="1187624" y="5584503"/>
            <a:ext cx="6912768" cy="584775"/>
          </a:xfrm>
          <a:prstGeom prst="rect">
            <a:avLst/>
          </a:prstGeom>
          <a:noFill/>
          <a:ln w="60325">
            <a:solidFill>
              <a:srgbClr val="B41150"/>
            </a:solidFill>
          </a:ln>
          <a:effectLst>
            <a:glow>
              <a:schemeClr val="accent6">
                <a:satMod val="175000"/>
                <a:alpha val="40000"/>
              </a:schemeClr>
            </a:glow>
            <a:outerShdw blurRad="50800" dist="50800" sx="1000" sy="1000" algn="ctr" rotWithShape="0">
              <a:srgbClr val="000000"/>
            </a:outerShdw>
            <a:reflection blurRad="6350" stA="50000" endA="300" endPos="55500" dist="50800" dir="5400000" sy="-100000" algn="bl" rotWithShape="0"/>
            <a:softEdge rad="0"/>
          </a:effectLst>
          <a:scene3d>
            <a:camera prst="obliqueBottomLeft"/>
            <a:lightRig rig="threePt" dir="t"/>
          </a:scene3d>
        </p:spPr>
        <p:txBody>
          <a:bodyPr wrap="square" rtlCol="0">
            <a:spAutoFit/>
          </a:bodyPr>
          <a:lstStyle/>
          <a:p>
            <a:r>
              <a:rPr lang="it-IT" sz="3200" b="1" dirty="0" smtClean="0">
                <a:solidFill>
                  <a:srgbClr val="B41150"/>
                </a:solidFill>
                <a:latin typeface="Frutiger Bold" panose="020B0702020504020204" pitchFamily="34" charset="0"/>
              </a:rPr>
              <a:t>Presentazione edizione numero 20</a:t>
            </a:r>
            <a:endParaRPr lang="it-IT" sz="3200" b="1" dirty="0">
              <a:solidFill>
                <a:srgbClr val="B41150"/>
              </a:solidFill>
              <a:latin typeface="Frutiger Bold" panose="020B0702020504020204" pitchFamily="34" charset="0"/>
            </a:endParaRPr>
          </a:p>
        </p:txBody>
      </p:sp>
    </p:spTree>
    <p:extLst>
      <p:ext uri="{BB962C8B-B14F-4D97-AF65-F5344CB8AC3E}">
        <p14:creationId xmlns:p14="http://schemas.microsoft.com/office/powerpoint/2010/main" val="333362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9</a:t>
            </a:r>
            <a:endParaRPr lang="it-IT" b="1" dirty="0">
              <a:solidFill>
                <a:srgbClr val="FFC000"/>
              </a:solidFill>
            </a:endParaRPr>
          </a:p>
        </p:txBody>
      </p:sp>
      <p:sp>
        <p:nvSpPr>
          <p:cNvPr id="12" name="Titolo 1"/>
          <p:cNvSpPr>
            <a:spLocks noGrp="1"/>
          </p:cNvSpPr>
          <p:nvPr>
            <p:ph type="title"/>
          </p:nvPr>
        </p:nvSpPr>
        <p:spPr>
          <a:xfrm>
            <a:off x="0" y="197768"/>
            <a:ext cx="9108503" cy="1143000"/>
          </a:xfrm>
        </p:spPr>
        <p:txBody>
          <a:bodyPr>
            <a:noAutofit/>
          </a:bodyPr>
          <a:lstStyle/>
          <a:p>
            <a:r>
              <a:rPr lang="it-IT" sz="3200" dirty="0" smtClean="0">
                <a:solidFill>
                  <a:srgbClr val="B41150"/>
                </a:solidFill>
                <a:latin typeface="Frutiger Bold" panose="020B0702020504020204" pitchFamily="34" charset="0"/>
              </a:rPr>
              <a:t>Gli strumenti informativi online</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7504" y="-26513"/>
            <a:ext cx="2520280" cy="792088"/>
          </a:xfrm>
          <a:prstGeom prst="rect">
            <a:avLst/>
          </a:prstGeom>
        </p:spPr>
      </p:pic>
      <p:sp>
        <p:nvSpPr>
          <p:cNvPr id="11" name="Rettangolo 10"/>
          <p:cNvSpPr/>
          <p:nvPr/>
        </p:nvSpPr>
        <p:spPr>
          <a:xfrm>
            <a:off x="281415" y="1178168"/>
            <a:ext cx="2884873" cy="523220"/>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I SOCIAL NETWORK</a:t>
            </a:r>
          </a:p>
          <a:p>
            <a:r>
              <a:rPr lang="it-IT" sz="1400" dirty="0" err="1" smtClean="0">
                <a:latin typeface="Ubuntu" panose="020B0504030602030204" pitchFamily="34" charset="0"/>
              </a:rPr>
              <a:t>Facebook</a:t>
            </a:r>
            <a:r>
              <a:rPr lang="it-IT" sz="1400" dirty="0">
                <a:latin typeface="Ubuntu" panose="020B0504030602030204" pitchFamily="34" charset="0"/>
              </a:rPr>
              <a:t> </a:t>
            </a:r>
            <a:r>
              <a:rPr lang="it-IT" sz="1400" dirty="0" smtClean="0">
                <a:latin typeface="Ubuntu" panose="020B0504030602030204" pitchFamily="34" charset="0"/>
              </a:rPr>
              <a:t>– </a:t>
            </a:r>
            <a:r>
              <a:rPr lang="it-IT" sz="1400" dirty="0" err="1" smtClean="0">
                <a:latin typeface="Ubuntu" panose="020B0504030602030204" pitchFamily="34" charset="0"/>
              </a:rPr>
              <a:t>Instagram</a:t>
            </a:r>
            <a:r>
              <a:rPr lang="it-IT" sz="1400" dirty="0" smtClean="0">
                <a:latin typeface="Ubuntu" panose="020B0504030602030204" pitchFamily="34" charset="0"/>
              </a:rPr>
              <a:t> - </a:t>
            </a:r>
            <a:r>
              <a:rPr lang="it-IT" sz="1400" dirty="0" err="1" smtClean="0">
                <a:latin typeface="Ubuntu" panose="020B0504030602030204" pitchFamily="34" charset="0"/>
              </a:rPr>
              <a:t>Twitter</a:t>
            </a:r>
            <a:endParaRPr lang="it-IT" sz="1400" dirty="0" smtClean="0">
              <a:latin typeface="Ubuntu" panose="020B0504030602030204" pitchFamily="34" charset="0"/>
            </a:endParaRPr>
          </a:p>
        </p:txBody>
      </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15" y="4293096"/>
            <a:ext cx="2884873" cy="1754517"/>
          </a:xfrm>
          <a:prstGeom prst="rect">
            <a:avLst/>
          </a:prstGeom>
          <a:ln>
            <a:noFill/>
          </a:ln>
          <a:effectLst>
            <a:outerShdw blurRad="190500" algn="tl" rotWithShape="0">
              <a:srgbClr val="000000">
                <a:alpha val="70000"/>
              </a:srgbClr>
            </a:outerShdw>
          </a:effectLst>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7790">
            <a:off x="523254" y="5723576"/>
            <a:ext cx="648072" cy="648072"/>
          </a:xfrm>
          <a:prstGeom prst="rect">
            <a:avLst/>
          </a:prstGeom>
        </p:spPr>
      </p:pic>
      <p:sp>
        <p:nvSpPr>
          <p:cNvPr id="15" name="Rettangolo 14"/>
          <p:cNvSpPr/>
          <p:nvPr/>
        </p:nvSpPr>
        <p:spPr>
          <a:xfrm>
            <a:off x="1111063" y="6208775"/>
            <a:ext cx="2668849" cy="576293"/>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ESEMPIO COPERTURA POST:</a:t>
            </a:r>
          </a:p>
          <a:p>
            <a:r>
              <a:rPr lang="it-IT" sz="1400" b="1" dirty="0" smtClean="0">
                <a:solidFill>
                  <a:srgbClr val="B41150"/>
                </a:solidFill>
                <a:latin typeface="Ubuntu" panose="020B0504030602030204" pitchFamily="34" charset="0"/>
              </a:rPr>
              <a:t>19.396 PERSONE</a:t>
            </a:r>
          </a:p>
        </p:txBody>
      </p:sp>
      <p:pic>
        <p:nvPicPr>
          <p:cNvPr id="5" name="Immagine 4"/>
          <p:cNvPicPr>
            <a:picLocks noChangeAspect="1"/>
          </p:cNvPicPr>
          <p:nvPr/>
        </p:nvPicPr>
        <p:blipFill rotWithShape="1">
          <a:blip r:embed="rId6" cstate="print">
            <a:extLst>
              <a:ext uri="{28A0092B-C50C-407E-A947-70E740481C1C}">
                <a14:useLocalDpi xmlns:a14="http://schemas.microsoft.com/office/drawing/2010/main" val="0"/>
              </a:ext>
            </a:extLst>
          </a:blip>
          <a:srcRect l="14957" r="13922" b="12546"/>
          <a:stretch/>
        </p:blipFill>
        <p:spPr>
          <a:xfrm>
            <a:off x="281415" y="1844825"/>
            <a:ext cx="2884873" cy="1676034"/>
          </a:xfrm>
          <a:prstGeom prst="rect">
            <a:avLst/>
          </a:prstGeom>
          <a:ln>
            <a:noFill/>
          </a:ln>
          <a:effectLst>
            <a:outerShdw blurRad="190500" algn="tl" rotWithShape="0">
              <a:srgbClr val="000000">
                <a:alpha val="70000"/>
              </a:srgbClr>
            </a:outerShdw>
          </a:effectLst>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7790">
            <a:off x="705550" y="3035660"/>
            <a:ext cx="648072" cy="648072"/>
          </a:xfrm>
          <a:prstGeom prst="rect">
            <a:avLst/>
          </a:prstGeom>
        </p:spPr>
      </p:pic>
      <p:sp>
        <p:nvSpPr>
          <p:cNvPr id="18" name="Rettangolo 17"/>
          <p:cNvSpPr/>
          <p:nvPr/>
        </p:nvSpPr>
        <p:spPr>
          <a:xfrm>
            <a:off x="1293359" y="3520859"/>
            <a:ext cx="2668849" cy="576293"/>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PAGINA FACEBOOK:</a:t>
            </a:r>
          </a:p>
          <a:p>
            <a:r>
              <a:rPr lang="it-IT" sz="1400" b="1" dirty="0" smtClean="0">
                <a:solidFill>
                  <a:srgbClr val="B41150"/>
                </a:solidFill>
                <a:latin typeface="Ubuntu" panose="020B0504030602030204" pitchFamily="34" charset="0"/>
              </a:rPr>
              <a:t>11.229 LIKERS</a:t>
            </a:r>
          </a:p>
        </p:txBody>
      </p:sp>
      <p:sp>
        <p:nvSpPr>
          <p:cNvPr id="19" name="Rettangolo 18"/>
          <p:cNvSpPr/>
          <p:nvPr/>
        </p:nvSpPr>
        <p:spPr>
          <a:xfrm>
            <a:off x="5158648" y="1178168"/>
            <a:ext cx="2884873" cy="523220"/>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IL SITO INTERNET</a:t>
            </a:r>
          </a:p>
          <a:p>
            <a:r>
              <a:rPr lang="it-IT" sz="1400" dirty="0" smtClean="0">
                <a:latin typeface="Ubuntu" panose="020B0504030602030204" pitchFamily="34" charset="0"/>
              </a:rPr>
              <a:t>WWW.AUTUMNIA.IT</a:t>
            </a:r>
          </a:p>
        </p:txBody>
      </p:sp>
      <p:pic>
        <p:nvPicPr>
          <p:cNvPr id="717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2" t="11163" r="1123" b="8436"/>
          <a:stretch/>
        </p:blipFill>
        <p:spPr bwMode="auto">
          <a:xfrm>
            <a:off x="4793315" y="1817111"/>
            <a:ext cx="3615537" cy="16685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76" t="11163" r="10000" b="4258"/>
          <a:stretch/>
        </p:blipFill>
        <p:spPr bwMode="auto">
          <a:xfrm>
            <a:off x="4793315" y="3529406"/>
            <a:ext cx="3615537" cy="20520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57038">
            <a:off x="5414923" y="5254828"/>
            <a:ext cx="648072" cy="648072"/>
          </a:xfrm>
          <a:prstGeom prst="rect">
            <a:avLst/>
          </a:prstGeom>
        </p:spPr>
      </p:pic>
      <p:sp>
        <p:nvSpPr>
          <p:cNvPr id="21" name="Rettangolo 20"/>
          <p:cNvSpPr/>
          <p:nvPr/>
        </p:nvSpPr>
        <p:spPr>
          <a:xfrm>
            <a:off x="5158648" y="5981373"/>
            <a:ext cx="2668849" cy="791737"/>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AREA SPONSOR CON LOGO,</a:t>
            </a:r>
          </a:p>
          <a:p>
            <a:r>
              <a:rPr lang="it-IT" sz="1400" b="1" dirty="0" smtClean="0">
                <a:solidFill>
                  <a:srgbClr val="B41150"/>
                </a:solidFill>
                <a:latin typeface="Ubuntu" panose="020B0504030602030204" pitchFamily="34" charset="0"/>
              </a:rPr>
              <a:t>DESCRIZIONE AZIENDA </a:t>
            </a:r>
          </a:p>
          <a:p>
            <a:r>
              <a:rPr lang="it-IT" sz="1400" b="1" dirty="0" smtClean="0">
                <a:solidFill>
                  <a:srgbClr val="B41150"/>
                </a:solidFill>
                <a:latin typeface="Ubuntu" panose="020B0504030602030204" pitchFamily="34" charset="0"/>
              </a:rPr>
              <a:t>E LINK A SITO AZIENDALE</a:t>
            </a:r>
          </a:p>
        </p:txBody>
      </p:sp>
    </p:spTree>
    <p:extLst>
      <p:ext uri="{BB962C8B-B14F-4D97-AF65-F5344CB8AC3E}">
        <p14:creationId xmlns:p14="http://schemas.microsoft.com/office/powerpoint/2010/main" val="95721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480614" y="6444044"/>
            <a:ext cx="627889" cy="369332"/>
          </a:xfrm>
          <a:prstGeom prst="rect">
            <a:avLst/>
          </a:prstGeom>
          <a:noFill/>
        </p:spPr>
        <p:txBody>
          <a:bodyPr wrap="square" rtlCol="0">
            <a:spAutoFit/>
          </a:bodyPr>
          <a:lstStyle/>
          <a:p>
            <a:pPr algn="ctr"/>
            <a:r>
              <a:rPr lang="it-IT" b="1" dirty="0" smtClean="0">
                <a:solidFill>
                  <a:srgbClr val="FFC000"/>
                </a:solidFill>
              </a:rPr>
              <a:t>10</a:t>
            </a:r>
            <a:endParaRPr lang="it-IT" b="1" dirty="0">
              <a:solidFill>
                <a:srgbClr val="FFC000"/>
              </a:solidFill>
            </a:endParaRPr>
          </a:p>
        </p:txBody>
      </p:sp>
      <p:sp>
        <p:nvSpPr>
          <p:cNvPr id="12" name="Titolo 1"/>
          <p:cNvSpPr>
            <a:spLocks noGrp="1"/>
          </p:cNvSpPr>
          <p:nvPr>
            <p:ph type="title"/>
          </p:nvPr>
        </p:nvSpPr>
        <p:spPr>
          <a:xfrm>
            <a:off x="0" y="197768"/>
            <a:ext cx="9108503" cy="1143000"/>
          </a:xfrm>
        </p:spPr>
        <p:txBody>
          <a:bodyPr>
            <a:noAutofit/>
          </a:bodyPr>
          <a:lstStyle/>
          <a:p>
            <a:r>
              <a:rPr lang="it-IT" sz="3200" dirty="0" smtClean="0">
                <a:solidFill>
                  <a:srgbClr val="B41150"/>
                </a:solidFill>
                <a:latin typeface="Frutiger Bold" panose="020B0702020504020204" pitchFamily="34" charset="0"/>
              </a:rPr>
              <a:t>La pubblicità è presenza</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7504" y="-26513"/>
            <a:ext cx="2520280" cy="792088"/>
          </a:xfrm>
          <a:prstGeom prst="rect">
            <a:avLst/>
          </a:prstGeom>
        </p:spPr>
      </p:pic>
      <p:sp>
        <p:nvSpPr>
          <p:cNvPr id="22" name="Rettangolo 21"/>
          <p:cNvSpPr/>
          <p:nvPr/>
        </p:nvSpPr>
        <p:spPr>
          <a:xfrm>
            <a:off x="251520" y="1153684"/>
            <a:ext cx="8640960" cy="2246769"/>
          </a:xfrm>
          <a:prstGeom prst="rect">
            <a:avLst/>
          </a:prstGeom>
          <a:ln w="31750">
            <a:noFill/>
          </a:ln>
        </p:spPr>
        <p:txBody>
          <a:bodyPr wrap="square">
            <a:spAutoFit/>
          </a:bodyPr>
          <a:lstStyle/>
          <a:p>
            <a:r>
              <a:rPr lang="it-IT" sz="1400" dirty="0" smtClean="0">
                <a:latin typeface="Ubuntu" panose="020B0504030602030204" pitchFamily="34" charset="0"/>
              </a:rPr>
              <a:t>Per le aziende che desiderano affiancare la presenza del proprio marchio sul nostro materiale informativo anche una presenza «in carne ed ossa» nei giorni della manifestazione, mettiamo a disposizione </a:t>
            </a:r>
            <a:r>
              <a:rPr lang="it-IT" sz="1400" b="1" dirty="0" smtClean="0">
                <a:solidFill>
                  <a:srgbClr val="B41150"/>
                </a:solidFill>
                <a:latin typeface="Ubuntu" panose="020B0504030602030204" pitchFamily="34" charset="0"/>
              </a:rPr>
              <a:t>stand di varie metrature</a:t>
            </a:r>
            <a:r>
              <a:rPr lang="it-IT" sz="1400" dirty="0" smtClean="0">
                <a:latin typeface="Ubuntu" panose="020B0504030602030204" pitchFamily="34" charset="0"/>
              </a:rPr>
              <a:t> dotati di luce e corrente elettrica.</a:t>
            </a:r>
          </a:p>
          <a:p>
            <a:endParaRPr lang="it-IT" sz="1400" dirty="0" smtClean="0">
              <a:latin typeface="Ubuntu" panose="020B0504030602030204" pitchFamily="34" charset="0"/>
            </a:endParaRPr>
          </a:p>
          <a:p>
            <a:r>
              <a:rPr lang="it-IT" sz="1400" b="1" dirty="0" smtClean="0">
                <a:solidFill>
                  <a:srgbClr val="B41150"/>
                </a:solidFill>
                <a:latin typeface="Ubuntu" panose="020B0504030602030204" pitchFamily="34" charset="0"/>
              </a:rPr>
              <a:t>La posizione </a:t>
            </a:r>
            <a:r>
              <a:rPr lang="it-IT" sz="1400" dirty="0" smtClean="0">
                <a:latin typeface="Ubuntu" panose="020B0504030602030204" pitchFamily="34" charset="0"/>
              </a:rPr>
              <a:t>all’interno dell’area fieristica è da concordare con l’organizzazione sulla base di varie esigenze di sicurezza, spazio e genere di attività promossa dall’azienda. L’allestimento di ciascuno stand è curato e gestito direttamente dall’azienda. L’organizzazione si riserva di fornire delle indicazioni di massima sulla base delle aree e dei temi della manifestazione.</a:t>
            </a:r>
          </a:p>
          <a:p>
            <a:endParaRPr lang="it-IT" sz="1400" dirty="0">
              <a:latin typeface="Ubuntu" panose="020B0504030602030204" pitchFamily="34" charset="0"/>
            </a:endParaRPr>
          </a:p>
          <a:p>
            <a:r>
              <a:rPr lang="it-IT" sz="1400" dirty="0" smtClean="0">
                <a:latin typeface="Ubuntu" panose="020B0504030602030204" pitchFamily="34" charset="0"/>
              </a:rPr>
              <a:t>Nel corso della manifestazione gli stand sono custoditi tramite apposito </a:t>
            </a:r>
            <a:r>
              <a:rPr lang="it-IT" sz="1400" b="1" dirty="0" smtClean="0">
                <a:solidFill>
                  <a:srgbClr val="B41150"/>
                </a:solidFill>
                <a:latin typeface="Ubuntu" panose="020B0504030602030204" pitchFamily="34" charset="0"/>
              </a:rPr>
              <a:t>servizio di vigilanza notturna.</a:t>
            </a:r>
          </a:p>
        </p:txBody>
      </p:sp>
      <p:pic>
        <p:nvPicPr>
          <p:cNvPr id="8194" name="Picture 2" descr="C:\Users\s.venturi\Pictures\FIV\Autumnia 2015\IMG_4729.JPG"/>
          <p:cNvPicPr>
            <a:picLocks noChangeAspect="1" noChangeArrowheads="1"/>
          </p:cNvPicPr>
          <p:nvPr/>
        </p:nvPicPr>
        <p:blipFill rotWithShape="1">
          <a:blip r:embed="rId4">
            <a:extLst>
              <a:ext uri="{28A0092B-C50C-407E-A947-70E740481C1C}">
                <a14:useLocalDpi xmlns:a14="http://schemas.microsoft.com/office/drawing/2010/main" val="0"/>
              </a:ext>
            </a:extLst>
          </a:blip>
          <a:srcRect l="23090" t="6357" r="2351" b="9982"/>
          <a:stretch/>
        </p:blipFill>
        <p:spPr bwMode="auto">
          <a:xfrm>
            <a:off x="950420" y="3722463"/>
            <a:ext cx="3549572" cy="22403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5" name="Picture 3" descr="C:\Users\s.venturi\Pictures\FIV\Autumnia 2014\Sabato\DSC_08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19895"/>
            <a:ext cx="3328555" cy="22106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Immagin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7790">
            <a:off x="4375547" y="5746493"/>
            <a:ext cx="596458" cy="596458"/>
          </a:xfrm>
          <a:prstGeom prst="rect">
            <a:avLst/>
          </a:prstGeom>
        </p:spPr>
      </p:pic>
      <p:sp>
        <p:nvSpPr>
          <p:cNvPr id="24" name="Rettangolo 23"/>
          <p:cNvSpPr/>
          <p:nvPr/>
        </p:nvSpPr>
        <p:spPr>
          <a:xfrm>
            <a:off x="3251627" y="6381328"/>
            <a:ext cx="3336597" cy="360850"/>
          </a:xfrm>
          <a:prstGeom prst="rect">
            <a:avLst/>
          </a:prstGeom>
          <a:ln w="31750">
            <a:solidFill>
              <a:srgbClr val="B41150"/>
            </a:solidFill>
          </a:ln>
        </p:spPr>
        <p:txBody>
          <a:bodyPr wrap="square" lIns="72000" tIns="72000" rIns="72000" bIns="72000">
            <a:spAutoFit/>
          </a:bodyPr>
          <a:lstStyle/>
          <a:p>
            <a:pPr algn="ctr"/>
            <a:r>
              <a:rPr lang="it-IT" sz="1400" b="1" dirty="0" smtClean="0">
                <a:solidFill>
                  <a:srgbClr val="B41150"/>
                </a:solidFill>
                <a:latin typeface="Ubuntu" panose="020B0504030602030204" pitchFamily="34" charset="0"/>
              </a:rPr>
              <a:t>ALCUNI ESEMPI DI ALLESTIMENTO</a:t>
            </a:r>
          </a:p>
        </p:txBody>
      </p:sp>
    </p:spTree>
    <p:extLst>
      <p:ext uri="{BB962C8B-B14F-4D97-AF65-F5344CB8AC3E}">
        <p14:creationId xmlns:p14="http://schemas.microsoft.com/office/powerpoint/2010/main" val="325856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480614" y="6444044"/>
            <a:ext cx="627889" cy="369332"/>
          </a:xfrm>
          <a:prstGeom prst="rect">
            <a:avLst/>
          </a:prstGeom>
          <a:noFill/>
        </p:spPr>
        <p:txBody>
          <a:bodyPr wrap="square" rtlCol="0">
            <a:spAutoFit/>
          </a:bodyPr>
          <a:lstStyle/>
          <a:p>
            <a:pPr algn="ctr"/>
            <a:r>
              <a:rPr lang="it-IT" b="1" dirty="0" smtClean="0">
                <a:solidFill>
                  <a:srgbClr val="FFC000"/>
                </a:solidFill>
              </a:rPr>
              <a:t>11</a:t>
            </a:r>
            <a:endParaRPr lang="it-IT" b="1" dirty="0">
              <a:solidFill>
                <a:srgbClr val="FFC000"/>
              </a:solidFill>
            </a:endParaRPr>
          </a:p>
        </p:txBody>
      </p:sp>
      <p:sp>
        <p:nvSpPr>
          <p:cNvPr id="12" name="Titolo 1"/>
          <p:cNvSpPr>
            <a:spLocks noGrp="1"/>
          </p:cNvSpPr>
          <p:nvPr>
            <p:ph type="title"/>
          </p:nvPr>
        </p:nvSpPr>
        <p:spPr>
          <a:xfrm>
            <a:off x="-192032" y="10684"/>
            <a:ext cx="9108503" cy="1143000"/>
          </a:xfrm>
        </p:spPr>
        <p:txBody>
          <a:bodyPr>
            <a:noAutofit/>
          </a:bodyPr>
          <a:lstStyle/>
          <a:p>
            <a:r>
              <a:rPr lang="it-IT" sz="3200" dirty="0" smtClean="0">
                <a:solidFill>
                  <a:srgbClr val="B41150"/>
                </a:solidFill>
                <a:latin typeface="Frutiger Bold" panose="020B0702020504020204" pitchFamily="34" charset="0"/>
              </a:rPr>
              <a:t>Title sponsor</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43608" y="0"/>
            <a:ext cx="2520280" cy="792088"/>
          </a:xfrm>
          <a:prstGeom prst="rect">
            <a:avLst/>
          </a:prstGeom>
        </p:spPr>
      </p:pic>
      <p:sp>
        <p:nvSpPr>
          <p:cNvPr id="22" name="Rettangolo 21"/>
          <p:cNvSpPr/>
          <p:nvPr/>
        </p:nvSpPr>
        <p:spPr>
          <a:xfrm>
            <a:off x="323528" y="792088"/>
            <a:ext cx="8640960" cy="2031325"/>
          </a:xfrm>
          <a:prstGeom prst="rect">
            <a:avLst/>
          </a:prstGeom>
          <a:ln w="31750">
            <a:noFill/>
          </a:ln>
        </p:spPr>
        <p:txBody>
          <a:bodyPr wrap="square">
            <a:spAutoFit/>
          </a:bodyPr>
          <a:lstStyle/>
          <a:p>
            <a:r>
              <a:rPr lang="it-IT" sz="1400" dirty="0" smtClean="0">
                <a:latin typeface="Ubuntu" panose="020B0504030602030204" pitchFamily="34" charset="0"/>
              </a:rPr>
              <a:t>Nel 2018, per la prima volta, ci sarà la possibilità di </a:t>
            </a:r>
            <a:r>
              <a:rPr lang="it-IT" sz="1400" b="1" dirty="0" smtClean="0">
                <a:solidFill>
                  <a:srgbClr val="B41150"/>
                </a:solidFill>
                <a:latin typeface="Ubuntu" panose="020B0504030602030204" pitchFamily="34" charset="0"/>
              </a:rPr>
              <a:t>identificare</a:t>
            </a:r>
            <a:r>
              <a:rPr lang="it-IT" sz="1400" dirty="0" smtClean="0">
                <a:latin typeface="Ubuntu" panose="020B0504030602030204" pitchFamily="34" charset="0"/>
              </a:rPr>
              <a:t> l’area </a:t>
            </a:r>
            <a:r>
              <a:rPr lang="it-IT" sz="1400" dirty="0" err="1" smtClean="0">
                <a:latin typeface="Ubuntu" panose="020B0504030602030204" pitchFamily="34" charset="0"/>
              </a:rPr>
              <a:t>cooking</a:t>
            </a:r>
            <a:r>
              <a:rPr lang="it-IT" sz="1400" dirty="0" smtClean="0">
                <a:latin typeface="Ubuntu" panose="020B0504030602030204" pitchFamily="34" charset="0"/>
              </a:rPr>
              <a:t> show con il brand della propria azienda. </a:t>
            </a:r>
            <a:endParaRPr lang="it-IT" sz="1400" dirty="0">
              <a:latin typeface="Ubuntu" panose="020B0504030602030204" pitchFamily="34" charset="0"/>
            </a:endParaRPr>
          </a:p>
          <a:p>
            <a:endParaRPr lang="it-IT" sz="1400" dirty="0" smtClean="0">
              <a:latin typeface="Ubuntu" panose="020B0504030602030204" pitchFamily="34" charset="0"/>
            </a:endParaRPr>
          </a:p>
          <a:p>
            <a:r>
              <a:rPr lang="it-IT" sz="1400" dirty="0" smtClean="0">
                <a:latin typeface="Ubuntu" panose="020B0504030602030204" pitchFamily="34" charset="0"/>
              </a:rPr>
              <a:t>Il padiglione di Piazza Marsilio </a:t>
            </a:r>
            <a:r>
              <a:rPr lang="it-IT" sz="1400" dirty="0" err="1" smtClean="0">
                <a:latin typeface="Ubuntu" panose="020B0504030602030204" pitchFamily="34" charset="0"/>
              </a:rPr>
              <a:t>Ficino</a:t>
            </a:r>
            <a:r>
              <a:rPr lang="it-IT" sz="1400" dirty="0" smtClean="0">
                <a:latin typeface="Ubuntu" panose="020B0504030602030204" pitchFamily="34" charset="0"/>
              </a:rPr>
              <a:t> (150 mq) dedicato alla cucina potrà infatti ospitare </a:t>
            </a:r>
            <a:r>
              <a:rPr lang="it-IT" sz="1400" b="1" dirty="0" smtClean="0">
                <a:solidFill>
                  <a:srgbClr val="B41150"/>
                </a:solidFill>
                <a:latin typeface="Ubuntu" panose="020B0504030602030204" pitchFamily="34" charset="0"/>
              </a:rPr>
              <a:t>vari spazi (tendone, banco cucina da 6 fuochi, retro banco, monitor) </a:t>
            </a:r>
            <a:r>
              <a:rPr lang="it-IT" sz="1400" dirty="0" smtClean="0">
                <a:latin typeface="Ubuntu" panose="020B0504030602030204" pitchFamily="34" charset="0"/>
              </a:rPr>
              <a:t>in cui collocare loghi, marchi e progetti.</a:t>
            </a:r>
          </a:p>
          <a:p>
            <a:endParaRPr lang="it-IT" sz="1400" dirty="0" smtClean="0">
              <a:latin typeface="Ubuntu" panose="020B0504030602030204" pitchFamily="34" charset="0"/>
            </a:endParaRPr>
          </a:p>
          <a:p>
            <a:r>
              <a:rPr lang="it-IT" sz="1400" dirty="0" smtClean="0">
                <a:latin typeface="Ubuntu" panose="020B0504030602030204" pitchFamily="34" charset="0"/>
              </a:rPr>
              <a:t>Si specifica che in questa area ci saranno anche richiami sulla campagna contro lo spreco alimentare promossa dal Comune di Figline e Incisa Valdarno, che si sostanzierà attraverso grafiche, </a:t>
            </a:r>
            <a:r>
              <a:rPr lang="it-IT" sz="1400" dirty="0" err="1" smtClean="0">
                <a:latin typeface="Ubuntu" panose="020B0504030602030204" pitchFamily="34" charset="0"/>
              </a:rPr>
              <a:t>roll</a:t>
            </a:r>
            <a:r>
              <a:rPr lang="it-IT" sz="1400" dirty="0" smtClean="0">
                <a:latin typeface="Ubuntu" panose="020B0504030602030204" pitchFamily="34" charset="0"/>
              </a:rPr>
              <a:t> up, materiale informativo.</a:t>
            </a:r>
          </a:p>
        </p:txBody>
      </p:sp>
      <p:pic>
        <p:nvPicPr>
          <p:cNvPr id="2"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l="13921" t="2624" r="18039" b="5287"/>
          <a:stretch/>
        </p:blipFill>
        <p:spPr>
          <a:xfrm>
            <a:off x="1187624" y="2873668"/>
            <a:ext cx="6508540" cy="3950007"/>
          </a:xfrm>
          <a:prstGeom prst="rect">
            <a:avLst/>
          </a:prstGeom>
        </p:spPr>
      </p:pic>
      <p:sp>
        <p:nvSpPr>
          <p:cNvPr id="24" name="Rettangolo 23"/>
          <p:cNvSpPr/>
          <p:nvPr/>
        </p:nvSpPr>
        <p:spPr>
          <a:xfrm>
            <a:off x="5631044" y="2873669"/>
            <a:ext cx="2065119" cy="1007181"/>
          </a:xfrm>
          <a:prstGeom prst="rect">
            <a:avLst/>
          </a:prstGeom>
          <a:ln w="31750">
            <a:solidFill>
              <a:srgbClr val="B41150"/>
            </a:solidFill>
          </a:ln>
        </p:spPr>
        <p:txBody>
          <a:bodyPr wrap="square" lIns="72000" tIns="72000" rIns="72000" bIns="72000">
            <a:spAutoFit/>
          </a:bodyPr>
          <a:lstStyle/>
          <a:p>
            <a:pPr algn="ctr"/>
            <a:r>
              <a:rPr lang="it-IT" sz="1400" b="1" dirty="0" smtClean="0">
                <a:solidFill>
                  <a:srgbClr val="B41150"/>
                </a:solidFill>
                <a:latin typeface="Ubuntu" panose="020B0504030602030204" pitchFamily="34" charset="0"/>
              </a:rPr>
              <a:t>ALCUNI ESEMPI</a:t>
            </a:r>
          </a:p>
          <a:p>
            <a:pPr algn="ctr"/>
            <a:r>
              <a:rPr lang="it-IT" sz="1400" b="1" dirty="0" smtClean="0">
                <a:solidFill>
                  <a:srgbClr val="B41150"/>
                </a:solidFill>
                <a:latin typeface="Ubuntu" panose="020B0504030602030204" pitchFamily="34" charset="0"/>
              </a:rPr>
              <a:t>DI SPAZI</a:t>
            </a:r>
          </a:p>
          <a:p>
            <a:pPr algn="ctr"/>
            <a:r>
              <a:rPr lang="it-IT" sz="1400" b="1" dirty="0" smtClean="0">
                <a:solidFill>
                  <a:srgbClr val="B41150"/>
                </a:solidFill>
                <a:latin typeface="Ubuntu" panose="020B0504030602030204" pitchFamily="34" charset="0"/>
              </a:rPr>
              <a:t>PER COLLOCARE</a:t>
            </a:r>
          </a:p>
          <a:p>
            <a:pPr algn="ctr"/>
            <a:r>
              <a:rPr lang="it-IT" sz="1400" b="1" dirty="0" smtClean="0">
                <a:solidFill>
                  <a:srgbClr val="B41150"/>
                </a:solidFill>
                <a:latin typeface="Ubuntu" panose="020B0504030602030204" pitchFamily="34" charset="0"/>
              </a:rPr>
              <a:t>IL PROPRIO MARCHIO</a:t>
            </a:r>
          </a:p>
        </p:txBody>
      </p:sp>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5661" y="2636912"/>
            <a:ext cx="596458" cy="596458"/>
          </a:xfrm>
          <a:prstGeom prst="rect">
            <a:avLst/>
          </a:prstGeom>
        </p:spPr>
      </p:pic>
    </p:spTree>
    <p:extLst>
      <p:ext uri="{BB962C8B-B14F-4D97-AF65-F5344CB8AC3E}">
        <p14:creationId xmlns:p14="http://schemas.microsoft.com/office/powerpoint/2010/main" val="138242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724"/>
            <a:ext cx="9144000" cy="6668552"/>
          </a:xfrm>
          <a:prstGeom prst="rect">
            <a:avLst/>
          </a:prstGeom>
        </p:spPr>
      </p:pic>
      <p:sp>
        <p:nvSpPr>
          <p:cNvPr id="5" name="Arrotonda angolo diagonale rettangolo 4"/>
          <p:cNvSpPr/>
          <p:nvPr/>
        </p:nvSpPr>
        <p:spPr>
          <a:xfrm>
            <a:off x="5148064" y="4149080"/>
            <a:ext cx="3600400" cy="1656184"/>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220072" y="4293096"/>
            <a:ext cx="4824536" cy="1446550"/>
          </a:xfrm>
          <a:prstGeom prst="rect">
            <a:avLst/>
          </a:prstGeom>
          <a:noFill/>
        </p:spPr>
        <p:txBody>
          <a:bodyPr wrap="square" rtlCol="0">
            <a:spAutoFit/>
          </a:bodyPr>
          <a:lstStyle/>
          <a:p>
            <a:r>
              <a:rPr lang="it-IT" b="1" dirty="0" smtClean="0">
                <a:solidFill>
                  <a:srgbClr val="B41150"/>
                </a:solidFill>
                <a:latin typeface="Ubuntu" panose="020B0504030602030204" pitchFamily="34" charset="0"/>
              </a:rPr>
              <a:t>PER INFORMAZIONI</a:t>
            </a:r>
          </a:p>
          <a:p>
            <a:pPr marL="342900" indent="-342900">
              <a:buFont typeface="Wingdings" panose="05000000000000000000" pitchFamily="2" charset="2"/>
              <a:buChar char="Ø"/>
            </a:pPr>
            <a:r>
              <a:rPr lang="it-IT" sz="1400" b="1" dirty="0" smtClean="0">
                <a:solidFill>
                  <a:srgbClr val="B41150"/>
                </a:solidFill>
                <a:latin typeface="Ubuntu" panose="020B0504030602030204" pitchFamily="34" charset="0"/>
              </a:rPr>
              <a:t>ROBERTA FONDELLI</a:t>
            </a:r>
          </a:p>
          <a:p>
            <a:r>
              <a:rPr lang="it-IT" sz="1400" dirty="0" smtClean="0">
                <a:latin typeface="Ubuntu" panose="020B0504030602030204" pitchFamily="34" charset="0"/>
              </a:rPr>
              <a:t>055.9125216 - r.fondelli@comunefiv.it</a:t>
            </a:r>
          </a:p>
          <a:p>
            <a:pPr marL="285750" indent="-285750">
              <a:buFont typeface="Wingdings" panose="05000000000000000000" pitchFamily="2" charset="2"/>
              <a:buChar char="Ø"/>
            </a:pPr>
            <a:r>
              <a:rPr lang="it-IT" sz="1400" b="1" dirty="0" smtClean="0">
                <a:solidFill>
                  <a:srgbClr val="B41150"/>
                </a:solidFill>
                <a:latin typeface="Ubuntu" panose="020B0504030602030204" pitchFamily="34" charset="0"/>
              </a:rPr>
              <a:t>SAMUELE VENTURI</a:t>
            </a:r>
          </a:p>
          <a:p>
            <a:r>
              <a:rPr lang="it-IT" sz="1400" dirty="0" smtClean="0">
                <a:latin typeface="Ubuntu" panose="020B0504030602030204" pitchFamily="34" charset="0"/>
              </a:rPr>
              <a:t>055.9125255 - 328.0229301</a:t>
            </a:r>
          </a:p>
          <a:p>
            <a:r>
              <a:rPr lang="it-IT" sz="1400" dirty="0" smtClean="0">
                <a:latin typeface="Ubuntu" panose="020B0504030602030204" pitchFamily="34" charset="0"/>
              </a:rPr>
              <a:t>s.venturi@comunefiv.it</a:t>
            </a:r>
            <a:endParaRPr lang="it-IT" sz="1400" dirty="0">
              <a:latin typeface="Ubuntu" panose="020B0504030602030204" pitchFamily="34" charset="0"/>
            </a:endParaRPr>
          </a:p>
        </p:txBody>
      </p:sp>
      <p:sp>
        <p:nvSpPr>
          <p:cNvPr id="9" name="Arrotonda angolo diagonale rettangolo 8"/>
          <p:cNvSpPr/>
          <p:nvPr/>
        </p:nvSpPr>
        <p:spPr>
          <a:xfrm>
            <a:off x="107504" y="404664"/>
            <a:ext cx="3600400" cy="14401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25352" y="480154"/>
            <a:ext cx="3798576" cy="1292662"/>
          </a:xfrm>
          <a:prstGeom prst="rect">
            <a:avLst/>
          </a:prstGeom>
          <a:noFill/>
        </p:spPr>
        <p:txBody>
          <a:bodyPr wrap="square" rtlCol="0">
            <a:spAutoFit/>
          </a:bodyPr>
          <a:lstStyle/>
          <a:p>
            <a:r>
              <a:rPr lang="it-IT" b="1" dirty="0" smtClean="0">
                <a:solidFill>
                  <a:srgbClr val="B41150"/>
                </a:solidFill>
                <a:latin typeface="Ubuntu" panose="020B0504030602030204" pitchFamily="34" charset="0"/>
              </a:rPr>
              <a:t>PER RIVEDERE</a:t>
            </a:r>
          </a:p>
          <a:p>
            <a:r>
              <a:rPr lang="it-IT" b="1" dirty="0" smtClean="0">
                <a:solidFill>
                  <a:srgbClr val="B41150"/>
                </a:solidFill>
                <a:latin typeface="Ubuntu" panose="020B0504030602030204" pitchFamily="34" charset="0"/>
              </a:rPr>
              <a:t>L’EDIZIONE 2017</a:t>
            </a:r>
          </a:p>
          <a:p>
            <a:r>
              <a:rPr lang="it-IT" b="1" dirty="0" smtClean="0">
                <a:solidFill>
                  <a:srgbClr val="B41150"/>
                </a:solidFill>
                <a:latin typeface="Ubuntu" panose="020B0504030602030204" pitchFamily="34" charset="0"/>
              </a:rPr>
              <a:t>guarda questo video:</a:t>
            </a:r>
          </a:p>
          <a:p>
            <a:endParaRPr lang="it-IT" sz="600" b="1" dirty="0" smtClean="0">
              <a:solidFill>
                <a:srgbClr val="B41150"/>
              </a:solidFill>
              <a:latin typeface="Ubuntu" panose="020B0504030602030204" pitchFamily="34" charset="0"/>
            </a:endParaRPr>
          </a:p>
          <a:p>
            <a:r>
              <a:rPr lang="it-IT" b="1" dirty="0" smtClean="0">
                <a:solidFill>
                  <a:srgbClr val="B41150"/>
                </a:solidFill>
                <a:latin typeface="Ubuntu" panose="020B0504030602030204" pitchFamily="34" charset="0"/>
              </a:rPr>
              <a:t>http://bit.ly/filmAutumnia2017</a:t>
            </a:r>
          </a:p>
        </p:txBody>
      </p:sp>
    </p:spTree>
    <p:extLst>
      <p:ext uri="{BB962C8B-B14F-4D97-AF65-F5344CB8AC3E}">
        <p14:creationId xmlns:p14="http://schemas.microsoft.com/office/powerpoint/2010/main" val="4313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7768"/>
            <a:ext cx="8229600" cy="1143000"/>
          </a:xfrm>
        </p:spPr>
        <p:txBody>
          <a:bodyPr/>
          <a:lstStyle/>
          <a:p>
            <a:r>
              <a:rPr lang="it-IT" dirty="0" smtClean="0">
                <a:solidFill>
                  <a:srgbClr val="B41150"/>
                </a:solidFill>
                <a:latin typeface="Frutiger Bold" panose="020B0702020504020204" pitchFamily="34" charset="0"/>
              </a:rPr>
              <a:t>Cos’è </a:t>
            </a:r>
            <a:r>
              <a:rPr lang="it-IT" dirty="0" err="1" smtClean="0">
                <a:solidFill>
                  <a:srgbClr val="B41150"/>
                </a:solidFill>
                <a:latin typeface="Frutiger Bold" panose="020B0702020504020204" pitchFamily="34" charset="0"/>
              </a:rPr>
              <a:t>Autumnia</a:t>
            </a:r>
            <a:endParaRPr lang="it-IT" dirty="0">
              <a:solidFill>
                <a:srgbClr val="B41150"/>
              </a:solidFill>
              <a:latin typeface="Frutiger Bold" panose="020B0702020504020204" pitchFamily="34" charset="0"/>
            </a:endParaRPr>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38" t="17727" r="20685" b="71974"/>
          <a:stretch/>
        </p:blipFill>
        <p:spPr>
          <a:xfrm>
            <a:off x="1547664" y="-49014"/>
            <a:ext cx="2520280" cy="792088"/>
          </a:xfrm>
        </p:spPr>
      </p:pic>
      <p:sp>
        <p:nvSpPr>
          <p:cNvPr id="5" name="CasellaDiTesto 4"/>
          <p:cNvSpPr txBox="1"/>
          <p:nvPr/>
        </p:nvSpPr>
        <p:spPr>
          <a:xfrm>
            <a:off x="179512" y="993497"/>
            <a:ext cx="8856984" cy="4739759"/>
          </a:xfrm>
          <a:prstGeom prst="rect">
            <a:avLst/>
          </a:prstGeom>
          <a:noFill/>
        </p:spPr>
        <p:txBody>
          <a:bodyPr wrap="square" rtlCol="0">
            <a:spAutoFit/>
          </a:bodyPr>
          <a:lstStyle/>
          <a:p>
            <a:pPr fontAlgn="base"/>
            <a:r>
              <a:rPr lang="it-IT" sz="1400" b="1" dirty="0" err="1">
                <a:solidFill>
                  <a:srgbClr val="B41150"/>
                </a:solidFill>
                <a:latin typeface="Ubuntu" panose="020B0504030602030204" pitchFamily="34" charset="0"/>
              </a:rPr>
              <a:t>Autumnia</a:t>
            </a:r>
            <a:r>
              <a:rPr lang="it-IT" sz="1400" dirty="0">
                <a:latin typeface="Ubuntu" panose="020B0504030602030204" pitchFamily="34" charset="0"/>
              </a:rPr>
              <a:t>, che quest’anno festeggia il suo ventennale, è la manifestazione fieristica, promozionale e di intrattenimento più attesa del Valdarno, che pone l’attenzione sui seguenti temi: </a:t>
            </a:r>
            <a:r>
              <a:rPr lang="it-IT" sz="1400" b="1" dirty="0">
                <a:solidFill>
                  <a:srgbClr val="B41150"/>
                </a:solidFill>
                <a:latin typeface="Ubuntu" panose="020B0504030602030204" pitchFamily="34" charset="0"/>
              </a:rPr>
              <a:t>Ambiente, Alimentazione, Agricoltura </a:t>
            </a:r>
            <a:r>
              <a:rPr lang="it-IT" sz="1400" dirty="0">
                <a:latin typeface="Ubuntu" panose="020B0504030602030204" pitchFamily="34" charset="0"/>
              </a:rPr>
              <a:t>e (dal 2015) </a:t>
            </a:r>
            <a:r>
              <a:rPr lang="it-IT" sz="1400" b="1" dirty="0">
                <a:solidFill>
                  <a:srgbClr val="B41150"/>
                </a:solidFill>
                <a:latin typeface="Ubuntu" panose="020B0504030602030204" pitchFamily="34" charset="0"/>
              </a:rPr>
              <a:t>Cucina</a:t>
            </a:r>
            <a:r>
              <a:rPr lang="it-IT" sz="1400" dirty="0">
                <a:latin typeface="Ubuntu" panose="020B0504030602030204" pitchFamily="34" charset="0"/>
              </a:rPr>
              <a:t>. </a:t>
            </a:r>
            <a:br>
              <a:rPr lang="it-IT" sz="1400" dirty="0">
                <a:latin typeface="Ubuntu" panose="020B0504030602030204" pitchFamily="34" charset="0"/>
              </a:rPr>
            </a:br>
            <a:r>
              <a:rPr lang="it-IT" sz="1400" dirty="0">
                <a:latin typeface="Ubuntu" panose="020B0504030602030204" pitchFamily="34" charset="0"/>
              </a:rPr>
              <a:t>Il suo obiettivo principale è la promozione del territorio e di tutte quelle professionalità che, a vari livelli, contribuiscono a farne conoscere le peculiarità e a preservarne i tratti distintivi.</a:t>
            </a:r>
          </a:p>
          <a:p>
            <a:pPr fontAlgn="base"/>
            <a:r>
              <a:rPr lang="it-IT" sz="1400" dirty="0">
                <a:latin typeface="Ubuntu" panose="020B0504030602030204" pitchFamily="34" charset="0"/>
              </a:rPr>
              <a:t/>
            </a:r>
            <a:br>
              <a:rPr lang="it-IT" sz="1400" dirty="0">
                <a:latin typeface="Ubuntu" panose="020B0504030602030204" pitchFamily="34" charset="0"/>
              </a:rPr>
            </a:br>
            <a:r>
              <a:rPr lang="it-IT" sz="1400" b="1" dirty="0" err="1" smtClean="0">
                <a:solidFill>
                  <a:srgbClr val="B41150"/>
                </a:solidFill>
                <a:latin typeface="Ubuntu" panose="020B0504030602030204" pitchFamily="34" charset="0"/>
              </a:rPr>
              <a:t>Autumnia</a:t>
            </a:r>
            <a:r>
              <a:rPr lang="it-IT" sz="1400" dirty="0">
                <a:latin typeface="Ubuntu" panose="020B0504030602030204" pitchFamily="34" charset="0"/>
              </a:rPr>
              <a:t> è nata nel 1998 come fiera agro-alimentare promossa dalla locale </a:t>
            </a:r>
            <a:r>
              <a:rPr lang="it-IT" sz="1400" dirty="0" smtClean="0">
                <a:latin typeface="Ubuntu" panose="020B0504030602030204" pitchFamily="34" charset="0"/>
              </a:rPr>
              <a:t>associazione Pro Loco:</a:t>
            </a:r>
          </a:p>
          <a:p>
            <a:pPr fontAlgn="base"/>
            <a:r>
              <a:rPr lang="it-IT" sz="1400" dirty="0" smtClean="0">
                <a:latin typeface="Ubuntu" panose="020B0504030602030204" pitchFamily="34" charset="0"/>
              </a:rPr>
              <a:t>nella </a:t>
            </a:r>
            <a:r>
              <a:rPr lang="it-IT" sz="1400" dirty="0">
                <a:latin typeface="Ubuntu" panose="020B0504030602030204" pitchFamily="34" charset="0"/>
              </a:rPr>
              <a:t>sua prima edizione contava espositori del territorio valdarnese raccolti nella centrale piazza Marsilio </a:t>
            </a:r>
            <a:r>
              <a:rPr lang="it-IT" sz="1400" dirty="0" err="1">
                <a:latin typeface="Ubuntu" panose="020B0504030602030204" pitchFamily="34" charset="0"/>
              </a:rPr>
              <a:t>Ficino</a:t>
            </a:r>
            <a:r>
              <a:rPr lang="it-IT" sz="1400" dirty="0">
                <a:latin typeface="Ubuntu" panose="020B0504030602030204" pitchFamily="34" charset="0"/>
              </a:rPr>
              <a:t>.</a:t>
            </a:r>
            <a:br>
              <a:rPr lang="it-IT" sz="1400" dirty="0">
                <a:latin typeface="Ubuntu" panose="020B0504030602030204" pitchFamily="34" charset="0"/>
              </a:rPr>
            </a:br>
            <a:r>
              <a:rPr lang="it-IT" sz="1400" dirty="0">
                <a:latin typeface="Ubuntu" panose="020B0504030602030204" pitchFamily="34" charset="0"/>
              </a:rPr>
              <a:t>Dopo un anno di pausa, nel 2000 la manifestazione viene organizzata </a:t>
            </a:r>
            <a:r>
              <a:rPr lang="it-IT" sz="1400" dirty="0" smtClean="0">
                <a:latin typeface="Ubuntu" panose="020B0504030602030204" pitchFamily="34" charset="0"/>
              </a:rPr>
              <a:t>dal Comune di Figline e Incisa Valdarno</a:t>
            </a:r>
            <a:r>
              <a:rPr lang="it-IT" sz="1400" u="sng" dirty="0">
                <a:latin typeface="Ubuntu" panose="020B0504030602030204" pitchFamily="34" charset="0"/>
                <a:hlinkClick r:id="rId3"/>
              </a:rPr>
              <a:t> </a:t>
            </a:r>
            <a:r>
              <a:rPr lang="it-IT" sz="1400" dirty="0">
                <a:latin typeface="Ubuntu" panose="020B0504030602030204" pitchFamily="34" charset="0"/>
              </a:rPr>
              <a:t>e segna una svolta decisiva verso una promozione del territorio che tiene conto di tutti i soggetti impegnati nei settori dell'agricoltura, dell'alimentazione e dell'ambiente e quindi non solo aziende agricole ma anche </a:t>
            </a:r>
            <a:r>
              <a:rPr lang="it-IT" sz="1400" b="1" dirty="0">
                <a:solidFill>
                  <a:srgbClr val="B41150"/>
                </a:solidFill>
                <a:latin typeface="Ubuntu" panose="020B0504030602030204" pitchFamily="34" charset="0"/>
              </a:rPr>
              <a:t>Enti e Associazioni </a:t>
            </a:r>
            <a:r>
              <a:rPr lang="it-IT" sz="1400" dirty="0">
                <a:latin typeface="Ubuntu" panose="020B0504030602030204" pitchFamily="34" charset="0"/>
              </a:rPr>
              <a:t>che vi operano: gli espositori salgono a 20 unità e </a:t>
            </a:r>
            <a:r>
              <a:rPr lang="it-IT" sz="1400" dirty="0" smtClean="0">
                <a:latin typeface="Ubuntu" panose="020B0504030602030204" pitchFamily="34" charset="0"/>
              </a:rPr>
              <a:t>sotto </a:t>
            </a:r>
            <a:r>
              <a:rPr lang="it-IT" sz="1400" dirty="0">
                <a:latin typeface="Ubuntu" panose="020B0504030602030204" pitchFamily="34" charset="0"/>
              </a:rPr>
              <a:t>la torre pendente del Palazzo Pretorio, viene allestita </a:t>
            </a:r>
            <a:r>
              <a:rPr lang="it-IT" sz="1400" dirty="0" smtClean="0">
                <a:latin typeface="Ubuntu" panose="020B0504030602030204" pitchFamily="34" charset="0"/>
              </a:rPr>
              <a:t>una grande </a:t>
            </a:r>
            <a:r>
              <a:rPr lang="it-IT" sz="1400" dirty="0">
                <a:latin typeface="Ubuntu" panose="020B0504030602030204" pitchFamily="34" charset="0"/>
              </a:rPr>
              <a:t>stalla dove </a:t>
            </a:r>
            <a:r>
              <a:rPr lang="it-IT" sz="1400" dirty="0" smtClean="0">
                <a:latin typeface="Ubuntu" panose="020B0504030602030204" pitchFamily="34" charset="0"/>
              </a:rPr>
              <a:t>apprezzare </a:t>
            </a:r>
            <a:r>
              <a:rPr lang="it-IT" sz="1400" dirty="0">
                <a:latin typeface="Ubuntu" panose="020B0504030602030204" pitchFamily="34" charset="0"/>
              </a:rPr>
              <a:t>una selezione di animali da allevamento.</a:t>
            </a:r>
            <a:br>
              <a:rPr lang="it-IT" sz="1400" dirty="0">
                <a:latin typeface="Ubuntu" panose="020B0504030602030204" pitchFamily="34" charset="0"/>
              </a:rPr>
            </a:br>
            <a:r>
              <a:rPr lang="it-IT" sz="1400" dirty="0">
                <a:latin typeface="Ubuntu" panose="020B0504030602030204" pitchFamily="34" charset="0"/>
              </a:rPr>
              <a:t>Nel corso degli anni </a:t>
            </a:r>
            <a:r>
              <a:rPr lang="it-IT" sz="1400" b="1" dirty="0" err="1">
                <a:solidFill>
                  <a:srgbClr val="B41150"/>
                </a:solidFill>
                <a:latin typeface="Ubuntu" panose="020B0504030602030204" pitchFamily="34" charset="0"/>
              </a:rPr>
              <a:t>Autumnia</a:t>
            </a:r>
            <a:r>
              <a:rPr lang="it-IT" sz="1400" dirty="0">
                <a:latin typeface="Ubuntu" panose="020B0504030602030204" pitchFamily="34" charset="0"/>
              </a:rPr>
              <a:t> è cresciuta sia nel consenso che nel numero degli </a:t>
            </a:r>
            <a:r>
              <a:rPr lang="it-IT" sz="1400" b="1" dirty="0">
                <a:solidFill>
                  <a:srgbClr val="B41150"/>
                </a:solidFill>
                <a:latin typeface="Ubuntu" panose="020B0504030602030204" pitchFamily="34" charset="0"/>
              </a:rPr>
              <a:t>espositori</a:t>
            </a:r>
            <a:r>
              <a:rPr lang="it-IT" sz="1400" dirty="0">
                <a:solidFill>
                  <a:srgbClr val="B41150"/>
                </a:solidFill>
                <a:latin typeface="Ubuntu" panose="020B0504030602030204" pitchFamily="34" charset="0"/>
              </a:rPr>
              <a:t> </a:t>
            </a:r>
            <a:r>
              <a:rPr lang="it-IT" sz="1400" dirty="0">
                <a:latin typeface="Ubuntu" panose="020B0504030602030204" pitchFamily="34" charset="0"/>
              </a:rPr>
              <a:t>e dei soggetti coinvolti, grazie all'impegno costante dell'Amministrazione Comunale e ad una proficua collaborazione con la </a:t>
            </a:r>
            <a:r>
              <a:rPr lang="it-IT" sz="1400" dirty="0" smtClean="0">
                <a:latin typeface="Ubuntu" panose="020B0504030602030204" pitchFamily="34" charset="0"/>
              </a:rPr>
              <a:t> Regione Toscana, la Città Metropolitana di </a:t>
            </a:r>
            <a:r>
              <a:rPr lang="it-IT" sz="1400" dirty="0">
                <a:latin typeface="Ubuntu" panose="020B0504030602030204" pitchFamily="34" charset="0"/>
              </a:rPr>
              <a:t>Firenze, il Corpo Forestale dello Stato, i Vigili del Fuoco, l’Associazione Provinciale Allevatori l'Associazione Coltivatori Diretti e la Confederazione Italiana Agricoltori. </a:t>
            </a:r>
            <a:endParaRPr lang="it-IT" sz="1400" dirty="0" smtClean="0">
              <a:latin typeface="Ubuntu" panose="020B0504030602030204" pitchFamily="34" charset="0"/>
            </a:endParaRPr>
          </a:p>
          <a:p>
            <a:pPr fontAlgn="base"/>
            <a:endParaRPr lang="it-IT" sz="1200" dirty="0">
              <a:latin typeface="Ubuntu" panose="020B0504030602030204" pitchFamily="34" charset="0"/>
            </a:endParaRPr>
          </a:p>
          <a:p>
            <a:pPr fontAlgn="base"/>
            <a:r>
              <a:rPr lang="it-IT" sz="1200" dirty="0">
                <a:latin typeface="Ubuntu" panose="020B0504030602030204" pitchFamily="34" charset="0"/>
              </a:rPr>
              <a:t/>
            </a:r>
            <a:br>
              <a:rPr lang="it-IT" sz="1200" dirty="0">
                <a:latin typeface="Ubuntu" panose="020B0504030602030204" pitchFamily="34" charset="0"/>
              </a:rPr>
            </a:br>
            <a:endParaRPr lang="it-IT" sz="1200" dirty="0">
              <a:latin typeface="Ubuntu" panose="020B0504030602030204" pitchFamily="34" charset="0"/>
            </a:endParaRPr>
          </a:p>
        </p:txBody>
      </p:sp>
      <p:pic>
        <p:nvPicPr>
          <p:cNvPr id="2050" name="Picture 2" descr="C:\Users\s.venturi\Pictures\FIV\Autumnia 2014\Sabato\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528" y="5210981"/>
            <a:ext cx="2304257" cy="1530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s.venturi\Pictures\FIV\Autumnia 2015\Prodotti Autumn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207116"/>
            <a:ext cx="1512168" cy="1530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s.venturi\Pictures\FIV\Autumnia 2016\15032794_1148976965217924_5652759070741175012_n.jpg"/>
          <p:cNvPicPr>
            <a:picLocks noChangeAspect="1" noChangeArrowheads="1"/>
          </p:cNvPicPr>
          <p:nvPr/>
        </p:nvPicPr>
        <p:blipFill rotWithShape="1">
          <a:blip r:embed="rId6">
            <a:extLst>
              <a:ext uri="{28A0092B-C50C-407E-A947-70E740481C1C}">
                <a14:useLocalDpi xmlns:a14="http://schemas.microsoft.com/office/drawing/2010/main" val="0"/>
              </a:ext>
            </a:extLst>
          </a:blip>
          <a:srcRect t="10513"/>
          <a:stretch/>
        </p:blipFill>
        <p:spPr bwMode="auto">
          <a:xfrm>
            <a:off x="5868144" y="5207116"/>
            <a:ext cx="2315217" cy="15342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8" name="CasellaDiTesto 7"/>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2</a:t>
            </a:r>
            <a:endParaRPr lang="it-IT" b="1" dirty="0">
              <a:solidFill>
                <a:srgbClr val="FFC000"/>
              </a:solidFill>
            </a:endParaRPr>
          </a:p>
        </p:txBody>
      </p:sp>
    </p:spTree>
    <p:extLst>
      <p:ext uri="{BB962C8B-B14F-4D97-AF65-F5344CB8AC3E}">
        <p14:creationId xmlns:p14="http://schemas.microsoft.com/office/powerpoint/2010/main" val="8810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38" t="17727" r="20685" b="71974"/>
          <a:stretch/>
        </p:blipFill>
        <p:spPr>
          <a:xfrm rot="237561">
            <a:off x="-84181" y="-63389"/>
            <a:ext cx="2520280" cy="792088"/>
          </a:xfrm>
        </p:spPr>
      </p:pic>
      <p:sp>
        <p:nvSpPr>
          <p:cNvPr id="5" name="CasellaDiTesto 4"/>
          <p:cNvSpPr txBox="1"/>
          <p:nvPr/>
        </p:nvSpPr>
        <p:spPr>
          <a:xfrm>
            <a:off x="323528" y="558547"/>
            <a:ext cx="8640960" cy="3662541"/>
          </a:xfrm>
          <a:prstGeom prst="rect">
            <a:avLst/>
          </a:prstGeom>
          <a:noFill/>
        </p:spPr>
        <p:txBody>
          <a:bodyPr wrap="square" rtlCol="0">
            <a:spAutoFit/>
          </a:bodyPr>
          <a:lstStyle/>
          <a:p>
            <a:pPr fontAlgn="base"/>
            <a:r>
              <a:rPr lang="it-IT" sz="1400" dirty="0" smtClean="0">
                <a:latin typeface="Ubuntu" panose="020B0504030602030204" pitchFamily="34" charset="0"/>
              </a:rPr>
              <a:t>Dal 2008</a:t>
            </a:r>
            <a:r>
              <a:rPr lang="it-IT" sz="1400" dirty="0">
                <a:latin typeface="Ubuntu" panose="020B0504030602030204" pitchFamily="34" charset="0"/>
              </a:rPr>
              <a:t>, decennale della manifestazione, </a:t>
            </a:r>
            <a:r>
              <a:rPr lang="it-IT" sz="1400" b="1" dirty="0" err="1">
                <a:solidFill>
                  <a:srgbClr val="B41150"/>
                </a:solidFill>
                <a:latin typeface="Ubuntu" panose="020B0504030602030204" pitchFamily="34" charset="0"/>
              </a:rPr>
              <a:t>Autumnia</a:t>
            </a:r>
            <a:r>
              <a:rPr lang="it-IT" sz="1400" dirty="0">
                <a:latin typeface="Ubuntu" panose="020B0504030602030204" pitchFamily="34" charset="0"/>
              </a:rPr>
              <a:t> ha </a:t>
            </a:r>
            <a:r>
              <a:rPr lang="it-IT" sz="1400" dirty="0" smtClean="0">
                <a:latin typeface="Ubuntu" panose="020B0504030602030204" pitchFamily="34" charset="0"/>
              </a:rPr>
              <a:t>cambiato passo ampliando le aree espositive: ogni anno partecipano circa </a:t>
            </a:r>
            <a:r>
              <a:rPr lang="it-IT" sz="1400" dirty="0">
                <a:latin typeface="Ubuntu" panose="020B0504030602030204" pitchFamily="34" charset="0"/>
              </a:rPr>
              <a:t>120 espositori provenienti da tutta Italia e collocati nelle principali piazze della città, oltre 600 ragazzi impegnati negli incontri con il Corpo Forestale dello Stato, partecipazione di 7 enti di Protezione Civile e altrettanti enti/associazioni operanti nel settore ambientale, organizzazione di </a:t>
            </a:r>
            <a:r>
              <a:rPr lang="it-IT" sz="1400" dirty="0" smtClean="0">
                <a:latin typeface="Ubuntu" panose="020B0504030602030204" pitchFamily="34" charset="0"/>
              </a:rPr>
              <a:t>convegni </a:t>
            </a:r>
            <a:r>
              <a:rPr lang="it-IT" sz="1400" dirty="0">
                <a:latin typeface="Ubuntu" panose="020B0504030602030204" pitchFamily="34" charset="0"/>
              </a:rPr>
              <a:t>di natura agro-ambientale (Filiera corta in agricoltura, Lavoro e paesaggio a Figline, Animali nocivi in città), organizzazione di </a:t>
            </a:r>
            <a:r>
              <a:rPr lang="it-IT" sz="1400" b="1" dirty="0" smtClean="0">
                <a:solidFill>
                  <a:srgbClr val="B41150"/>
                </a:solidFill>
                <a:latin typeface="Ubuntu" panose="020B0504030602030204" pitchFamily="34" charset="0"/>
              </a:rPr>
              <a:t>concerti e </a:t>
            </a:r>
            <a:r>
              <a:rPr lang="it-IT" sz="1400" b="1" dirty="0">
                <a:solidFill>
                  <a:srgbClr val="B41150"/>
                </a:solidFill>
                <a:latin typeface="Ubuntu" panose="020B0504030602030204" pitchFamily="34" charset="0"/>
              </a:rPr>
              <a:t>mostre fotografiche </a:t>
            </a:r>
            <a:r>
              <a:rPr lang="it-IT" sz="1400" dirty="0" smtClean="0">
                <a:latin typeface="Ubuntu" panose="020B0504030602030204" pitchFamily="34" charset="0"/>
              </a:rPr>
              <a:t>e tante </a:t>
            </a:r>
            <a:r>
              <a:rPr lang="it-IT" sz="1400" dirty="0">
                <a:latin typeface="Ubuntu" panose="020B0504030602030204" pitchFamily="34" charset="0"/>
              </a:rPr>
              <a:t>altre esposizioni presso il Palazzo Pretorio, il Teatro Comunale ed in altre zone del centro storico. </a:t>
            </a:r>
            <a:endParaRPr lang="it-IT" sz="1400" dirty="0" smtClean="0">
              <a:latin typeface="Ubuntu" panose="020B0504030602030204" pitchFamily="34" charset="0"/>
            </a:endParaRPr>
          </a:p>
          <a:p>
            <a:pPr fontAlgn="base"/>
            <a:r>
              <a:rPr lang="it-IT" sz="1400" dirty="0">
                <a:latin typeface="Ubuntu" panose="020B0504030602030204" pitchFamily="34" charset="0"/>
              </a:rPr>
              <a:t/>
            </a:r>
            <a:br>
              <a:rPr lang="it-IT" sz="1400" dirty="0">
                <a:latin typeface="Ubuntu" panose="020B0504030602030204" pitchFamily="34" charset="0"/>
              </a:rPr>
            </a:br>
            <a:r>
              <a:rPr lang="it-IT" sz="1400" dirty="0" smtClean="0">
                <a:latin typeface="Ubuntu" panose="020B0504030602030204" pitchFamily="34" charset="0"/>
              </a:rPr>
              <a:t>L'edizione </a:t>
            </a:r>
            <a:r>
              <a:rPr lang="it-IT" sz="1400" dirty="0">
                <a:latin typeface="Ubuntu" panose="020B0504030602030204" pitchFamily="34" charset="0"/>
              </a:rPr>
              <a:t>2010 di </a:t>
            </a:r>
            <a:r>
              <a:rPr lang="it-IT" sz="1400" b="1" dirty="0" err="1">
                <a:solidFill>
                  <a:srgbClr val="B41150"/>
                </a:solidFill>
                <a:latin typeface="Ubuntu" panose="020B0504030602030204" pitchFamily="34" charset="0"/>
              </a:rPr>
              <a:t>Autumnia</a:t>
            </a:r>
            <a:r>
              <a:rPr lang="it-IT" sz="1400" dirty="0">
                <a:solidFill>
                  <a:srgbClr val="B41150"/>
                </a:solidFill>
                <a:latin typeface="Ubuntu" panose="020B0504030602030204" pitchFamily="34" charset="0"/>
              </a:rPr>
              <a:t> </a:t>
            </a:r>
            <a:r>
              <a:rPr lang="it-IT" sz="1400" dirty="0">
                <a:latin typeface="Ubuntu" panose="020B0504030602030204" pitchFamily="34" charset="0"/>
              </a:rPr>
              <a:t>ha rappresentato la consacrazione di questo evento, visitato da oltre 60mila persone su tre giornate all'insegna dell'alimentazione, dell'agricoltura e dell'ambiente, successo bissato nel 2011 quando le presenze hanno perfino superato le 80mila unità. È così che </a:t>
            </a:r>
            <a:r>
              <a:rPr lang="it-IT" sz="1400" b="1" dirty="0" err="1">
                <a:solidFill>
                  <a:srgbClr val="B41150"/>
                </a:solidFill>
                <a:latin typeface="Ubuntu" panose="020B0504030602030204" pitchFamily="34" charset="0"/>
              </a:rPr>
              <a:t>Autumnia</a:t>
            </a:r>
            <a:r>
              <a:rPr lang="it-IT" sz="1400" dirty="0">
                <a:latin typeface="Ubuntu" panose="020B0504030602030204" pitchFamily="34" charset="0"/>
              </a:rPr>
              <a:t> è ormai divenuta una manifestazione agro-ambientale ad ampio raggio capace di coinvolgere </a:t>
            </a:r>
            <a:r>
              <a:rPr lang="it-IT" sz="1400" b="1" dirty="0">
                <a:solidFill>
                  <a:srgbClr val="B41150"/>
                </a:solidFill>
                <a:latin typeface="Ubuntu" panose="020B0504030602030204" pitchFamily="34" charset="0"/>
              </a:rPr>
              <a:t>tutte le fasce </a:t>
            </a:r>
            <a:r>
              <a:rPr lang="it-IT" sz="1400" b="1" dirty="0" smtClean="0">
                <a:solidFill>
                  <a:srgbClr val="B41150"/>
                </a:solidFill>
                <a:latin typeface="Ubuntu" panose="020B0504030602030204" pitchFamily="34" charset="0"/>
              </a:rPr>
              <a:t>d’età</a:t>
            </a:r>
            <a:r>
              <a:rPr lang="it-IT" sz="1400" dirty="0" smtClean="0">
                <a:latin typeface="Ubuntu" panose="020B0504030602030204" pitchFamily="34" charset="0"/>
              </a:rPr>
              <a:t>, </a:t>
            </a:r>
            <a:r>
              <a:rPr lang="it-IT" sz="1400" dirty="0">
                <a:latin typeface="Ubuntu" panose="020B0504030602030204" pitchFamily="34" charset="0"/>
              </a:rPr>
              <a:t>dai bambini impegnati in progetti di educazione ambientale fino agli operatori professionali che ogni giorno lavorano per la cura del nostro territorio (oltre 100mila le presenze </a:t>
            </a:r>
            <a:r>
              <a:rPr lang="it-IT" sz="1400" dirty="0" smtClean="0">
                <a:latin typeface="Ubuntu" panose="020B0504030602030204" pitchFamily="34" charset="0"/>
              </a:rPr>
              <a:t>nelle </a:t>
            </a:r>
            <a:r>
              <a:rPr lang="it-IT" sz="1400" dirty="0">
                <a:latin typeface="Ubuntu" panose="020B0504030602030204" pitchFamily="34" charset="0"/>
              </a:rPr>
              <a:t>ultime edizioni). </a:t>
            </a:r>
          </a:p>
          <a:p>
            <a:pPr fontAlgn="base"/>
            <a:endParaRPr lang="it-IT" sz="1200" dirty="0">
              <a:latin typeface="Ubuntu" panose="020B0504030602030204" pitchFamily="34" charset="0"/>
            </a:endParaRPr>
          </a:p>
          <a:p>
            <a:pPr fontAlgn="base"/>
            <a:r>
              <a:rPr lang="it-IT" sz="1200" dirty="0">
                <a:latin typeface="Ubuntu" panose="020B0504030602030204" pitchFamily="34" charset="0"/>
              </a:rPr>
              <a:t/>
            </a:r>
            <a:br>
              <a:rPr lang="it-IT" sz="1200" dirty="0">
                <a:latin typeface="Ubuntu" panose="020B0504030602030204" pitchFamily="34" charset="0"/>
              </a:rPr>
            </a:br>
            <a:endParaRPr lang="it-IT" sz="1200" dirty="0">
              <a:latin typeface="Ubuntu" panose="020B0504030602030204" pitchFamily="34" charset="0"/>
            </a:endParaRPr>
          </a:p>
        </p:txBody>
      </p:sp>
      <p:pic>
        <p:nvPicPr>
          <p:cNvPr id="3074" name="Picture 2" descr="C:\Users\s.venturi\Pictures\FIV\Autumnia 2016\IMG_1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534" y="4293096"/>
            <a:ext cx="2408282" cy="15649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s.venturi\Pictures\FIV\Autumnia 2016\A537B776-9211-46C6-AA1F-4D9EB248FE5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726409"/>
            <a:ext cx="3014958" cy="3014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s.venturi\Pictures\FIV\Autumnia 2014\Sabato\DSC_10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249508"/>
            <a:ext cx="2361567" cy="1568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a:solidFill>
                  <a:srgbClr val="FFC000"/>
                </a:solidFill>
              </a:rPr>
              <a:t>3</a:t>
            </a:r>
          </a:p>
        </p:txBody>
      </p:sp>
    </p:spTree>
    <p:extLst>
      <p:ext uri="{BB962C8B-B14F-4D97-AF65-F5344CB8AC3E}">
        <p14:creationId xmlns:p14="http://schemas.microsoft.com/office/powerpoint/2010/main" val="241584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38" t="17727" r="20685" b="71974"/>
          <a:stretch/>
        </p:blipFill>
        <p:spPr>
          <a:xfrm rot="237561">
            <a:off x="-84181" y="-63389"/>
            <a:ext cx="2520280" cy="792088"/>
          </a:xfrm>
        </p:spPr>
      </p:pic>
      <p:sp>
        <p:nvSpPr>
          <p:cNvPr id="5" name="CasellaDiTesto 4"/>
          <p:cNvSpPr txBox="1"/>
          <p:nvPr/>
        </p:nvSpPr>
        <p:spPr>
          <a:xfrm>
            <a:off x="323528" y="558547"/>
            <a:ext cx="8640960" cy="3323987"/>
          </a:xfrm>
          <a:prstGeom prst="rect">
            <a:avLst/>
          </a:prstGeom>
          <a:noFill/>
        </p:spPr>
        <p:txBody>
          <a:bodyPr wrap="square" rtlCol="0">
            <a:spAutoFit/>
          </a:bodyPr>
          <a:lstStyle/>
          <a:p>
            <a:pPr fontAlgn="base"/>
            <a:r>
              <a:rPr lang="it-IT" sz="1400" dirty="0">
                <a:latin typeface="Ubuntu" panose="020B0504030602030204" pitchFamily="34" charset="0"/>
              </a:rPr>
              <a:t>Dal 2015, il Comune di Figline e Incisa Valdarno ha voluto inserire nel programma della manifestazione anche un’area dedicata ai </a:t>
            </a:r>
            <a:r>
              <a:rPr lang="it-IT" sz="1400" b="1" dirty="0" err="1">
                <a:solidFill>
                  <a:srgbClr val="B41150"/>
                </a:solidFill>
                <a:latin typeface="Ubuntu" panose="020B0504030602030204" pitchFamily="34" charset="0"/>
              </a:rPr>
              <a:t>cooking</a:t>
            </a:r>
            <a:r>
              <a:rPr lang="it-IT" sz="1400" b="1" dirty="0">
                <a:solidFill>
                  <a:srgbClr val="B41150"/>
                </a:solidFill>
                <a:latin typeface="Ubuntu" panose="020B0504030602030204" pitchFamily="34" charset="0"/>
              </a:rPr>
              <a:t> show</a:t>
            </a:r>
            <a:r>
              <a:rPr lang="it-IT" sz="1400" dirty="0">
                <a:latin typeface="Ubuntu" panose="020B0504030602030204" pitchFamily="34" charset="0"/>
              </a:rPr>
              <a:t>, in modo da legare i temi Alimentazione, Ambiente e Agricoltura alla Cucina tradizionale, ma non solo. Ai fornelli si sono alternati cuochi del territorio, chef stellati, studenti dell’</a:t>
            </a:r>
            <a:r>
              <a:rPr lang="it-IT" sz="1400" i="1" dirty="0">
                <a:latin typeface="Ubuntu" panose="020B0504030602030204" pitchFamily="34" charset="0"/>
              </a:rPr>
              <a:t>Istituto Vasari di Figline </a:t>
            </a:r>
            <a:r>
              <a:rPr lang="it-IT" sz="1400" dirty="0">
                <a:latin typeface="Ubuntu" panose="020B0504030602030204" pitchFamily="34" charset="0"/>
              </a:rPr>
              <a:t>(indirizzo alberghiero), cittadini (reclutati tramite contest online sui social istituzionali), esponenti delle comunità straniere in città e dei paesi gemellati, </a:t>
            </a:r>
            <a:r>
              <a:rPr lang="it-IT" sz="1400" i="1" dirty="0" err="1">
                <a:latin typeface="Ubuntu" panose="020B0504030602030204" pitchFamily="34" charset="0"/>
              </a:rPr>
              <a:t>food</a:t>
            </a:r>
            <a:r>
              <a:rPr lang="it-IT" sz="1400" i="1" dirty="0">
                <a:latin typeface="Ubuntu" panose="020B0504030602030204" pitchFamily="34" charset="0"/>
              </a:rPr>
              <a:t> blogger</a:t>
            </a:r>
            <a:r>
              <a:rPr lang="it-IT" sz="1400" dirty="0">
                <a:latin typeface="Ubuntu" panose="020B0504030602030204" pitchFamily="34" charset="0"/>
              </a:rPr>
              <a:t> (tra cui </a:t>
            </a:r>
            <a:r>
              <a:rPr lang="it-IT" sz="1400" b="1" dirty="0">
                <a:solidFill>
                  <a:srgbClr val="B41150"/>
                </a:solidFill>
                <a:latin typeface="Ubuntu" panose="020B0504030602030204" pitchFamily="34" charset="0"/>
              </a:rPr>
              <a:t>Sonia </a:t>
            </a:r>
            <a:r>
              <a:rPr lang="it-IT" sz="1400" b="1" dirty="0" err="1">
                <a:solidFill>
                  <a:srgbClr val="B41150"/>
                </a:solidFill>
                <a:latin typeface="Ubuntu" panose="020B0504030602030204" pitchFamily="34" charset="0"/>
              </a:rPr>
              <a:t>Peronaci</a:t>
            </a:r>
            <a:r>
              <a:rPr lang="it-IT" sz="1400" dirty="0">
                <a:latin typeface="Ubuntu" panose="020B0504030602030204" pitchFamily="34" charset="0"/>
              </a:rPr>
              <a:t>, ideatrice di Giallo Zafferano) note nel panorama regionale e nazionale.  </a:t>
            </a:r>
            <a:endParaRPr lang="it-IT" sz="1400" dirty="0" smtClean="0">
              <a:latin typeface="Ubuntu" panose="020B0504030602030204" pitchFamily="34" charset="0"/>
            </a:endParaRPr>
          </a:p>
          <a:p>
            <a:pPr fontAlgn="base"/>
            <a:endParaRPr lang="it-IT" sz="1400" dirty="0">
              <a:latin typeface="Ubuntu" panose="020B0504030602030204" pitchFamily="34" charset="0"/>
            </a:endParaRPr>
          </a:p>
          <a:p>
            <a:pPr fontAlgn="base"/>
            <a:r>
              <a:rPr lang="it-IT" sz="1400" dirty="0">
                <a:latin typeface="Ubuntu" panose="020B0504030602030204" pitchFamily="34" charset="0"/>
              </a:rPr>
              <a:t>Se alcuni di questi ospiti variano a seconda dell’edizione, nel programma di </a:t>
            </a:r>
            <a:r>
              <a:rPr lang="it-IT" sz="1400" dirty="0" err="1">
                <a:latin typeface="Ubuntu" panose="020B0504030602030204" pitchFamily="34" charset="0"/>
              </a:rPr>
              <a:t>Autumnia</a:t>
            </a:r>
            <a:r>
              <a:rPr lang="it-IT" sz="1400" dirty="0">
                <a:latin typeface="Ubuntu" panose="020B0504030602030204" pitchFamily="34" charset="0"/>
              </a:rPr>
              <a:t> ci sono anche dei punti fermi, che riscuotono sempre un ampio successo nel pubblico: il sabato, alle 14, in genere l’appuntamento è con “Cioccolato che passione”, il laboratorio di cioccolateria a cura degli </a:t>
            </a:r>
            <a:r>
              <a:rPr lang="it-IT" sz="1400" b="1" dirty="0">
                <a:solidFill>
                  <a:srgbClr val="B41150"/>
                </a:solidFill>
                <a:latin typeface="Ubuntu" panose="020B0504030602030204" pitchFamily="34" charset="0"/>
              </a:rPr>
              <a:t>studenti dell’Istituto Vasari</a:t>
            </a:r>
            <a:r>
              <a:rPr lang="it-IT" sz="1400" dirty="0">
                <a:latin typeface="Ubuntu" panose="020B0504030602030204" pitchFamily="34" charset="0"/>
              </a:rPr>
              <a:t>, che preparano centinaia di cioccolatini per il pubblico; presenti, rispettivamente il sabato alle 19 e la domenica alle 12, anche </a:t>
            </a:r>
            <a:r>
              <a:rPr lang="it-IT" sz="1400" b="1" dirty="0">
                <a:solidFill>
                  <a:srgbClr val="B41150"/>
                </a:solidFill>
                <a:latin typeface="Ubuntu" panose="020B0504030602030204" pitchFamily="34" charset="0"/>
              </a:rPr>
              <a:t>l’Associazione Italiana Sommelier di Arezzo</a:t>
            </a:r>
            <a:r>
              <a:rPr lang="it-IT" sz="1400" dirty="0">
                <a:latin typeface="Ubuntu" panose="020B0504030602030204" pitchFamily="34" charset="0"/>
              </a:rPr>
              <a:t>, con </a:t>
            </a:r>
            <a:r>
              <a:rPr lang="it-IT" sz="1400" dirty="0" err="1">
                <a:latin typeface="Ubuntu" panose="020B0504030602030204" pitchFamily="34" charset="0"/>
              </a:rPr>
              <a:t>wine</a:t>
            </a:r>
            <a:r>
              <a:rPr lang="it-IT" sz="1400" dirty="0">
                <a:latin typeface="Ubuntu" panose="020B0504030602030204" pitchFamily="34" charset="0"/>
              </a:rPr>
              <a:t> </a:t>
            </a:r>
            <a:r>
              <a:rPr lang="it-IT" sz="1400" dirty="0" err="1">
                <a:latin typeface="Ubuntu" panose="020B0504030602030204" pitchFamily="34" charset="0"/>
              </a:rPr>
              <a:t>tasting</a:t>
            </a:r>
            <a:r>
              <a:rPr lang="it-IT" sz="1400" dirty="0">
                <a:latin typeface="Ubuntu" panose="020B0504030602030204" pitchFamily="34" charset="0"/>
              </a:rPr>
              <a:t> e racconto della storia dei vini del Valdarno, e </a:t>
            </a:r>
            <a:r>
              <a:rPr lang="it-IT" sz="1400" b="1" dirty="0">
                <a:solidFill>
                  <a:srgbClr val="B41150"/>
                </a:solidFill>
                <a:latin typeface="Ubuntu" panose="020B0504030602030204" pitchFamily="34" charset="0"/>
              </a:rPr>
              <a:t>Slow </a:t>
            </a:r>
            <a:r>
              <a:rPr lang="it-IT" sz="1400" b="1" dirty="0" err="1">
                <a:solidFill>
                  <a:srgbClr val="B41150"/>
                </a:solidFill>
                <a:latin typeface="Ubuntu" panose="020B0504030602030204" pitchFamily="34" charset="0"/>
              </a:rPr>
              <a:t>food</a:t>
            </a:r>
            <a:r>
              <a:rPr lang="it-IT" sz="1400" b="1" dirty="0">
                <a:solidFill>
                  <a:srgbClr val="B41150"/>
                </a:solidFill>
                <a:latin typeface="Ubuntu" panose="020B0504030602030204" pitchFamily="34" charset="0"/>
              </a:rPr>
              <a:t> Colli Superiori del Valdarno e della Val di Sieve </a:t>
            </a:r>
            <a:r>
              <a:rPr lang="it-IT" sz="1400" dirty="0">
                <a:latin typeface="Ubuntu" panose="020B0504030602030204" pitchFamily="34" charset="0"/>
              </a:rPr>
              <a:t>(che propone menu e dibattiti incentrati sulla difesa e la divulgazione delle tradizioni agricole ed enogastronomiche del territorio, da contrapporre al consumo di junk </a:t>
            </a:r>
            <a:r>
              <a:rPr lang="it-IT" sz="1400" dirty="0" err="1">
                <a:latin typeface="Ubuntu" panose="020B0504030602030204" pitchFamily="34" charset="0"/>
              </a:rPr>
              <a:t>food</a:t>
            </a:r>
            <a:r>
              <a:rPr lang="it-IT" sz="1400" dirty="0">
                <a:latin typeface="Ubuntu" panose="020B0504030602030204" pitchFamily="34" charset="0"/>
              </a:rPr>
              <a:t>). </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4</a:t>
            </a:r>
            <a:endParaRPr lang="it-IT" b="1" dirty="0">
              <a:solidFill>
                <a:srgbClr val="FFC000"/>
              </a:solidFill>
            </a:endParaRPr>
          </a:p>
        </p:txBody>
      </p:sp>
      <p:pic>
        <p:nvPicPr>
          <p:cNvPr id="4098" name="Picture 2" descr="C:\Users\s.venturi\Pictures\FIV\Autumnia 2016\15055619_1149200471862240_494697308489268164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942531"/>
            <a:ext cx="2483644" cy="18627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439" y="3928792"/>
            <a:ext cx="2520280" cy="1890210"/>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3943872"/>
            <a:ext cx="2352202" cy="27809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733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3598" y="1052736"/>
            <a:ext cx="8882897" cy="5463034"/>
          </a:xfrm>
          <a:prstGeom prst="rect">
            <a:avLst/>
          </a:prstGeom>
          <a:noFill/>
        </p:spPr>
        <p:txBody>
          <a:bodyPr wrap="square" rtlCol="0">
            <a:spAutoFit/>
          </a:bodyPr>
          <a:lstStyle/>
          <a:p>
            <a:pPr fontAlgn="base"/>
            <a:r>
              <a:rPr lang="it-IT" sz="1400" b="1" dirty="0">
                <a:solidFill>
                  <a:srgbClr val="B41150"/>
                </a:solidFill>
                <a:latin typeface="Ubuntu" panose="020B0504030602030204" pitchFamily="34" charset="0"/>
              </a:rPr>
              <a:t>DOVE SI SVOLGE:</a:t>
            </a:r>
            <a:r>
              <a:rPr lang="it-IT" sz="1400" dirty="0">
                <a:latin typeface="Ubuntu" panose="020B0504030602030204" pitchFamily="34" charset="0"/>
              </a:rPr>
              <a:t> Figline e Incisa Valdarno (FI) – centro storico Figline</a:t>
            </a:r>
          </a:p>
          <a:p>
            <a:pPr fontAlgn="base"/>
            <a:endParaRPr lang="it-IT" sz="500" b="1" dirty="0" smtClean="0">
              <a:solidFill>
                <a:srgbClr val="B41150"/>
              </a:solidFill>
              <a:latin typeface="Ubuntu" panose="020B0504030602030204" pitchFamily="34" charset="0"/>
            </a:endParaRPr>
          </a:p>
          <a:p>
            <a:pPr fontAlgn="base"/>
            <a:r>
              <a:rPr lang="it-IT" sz="1400" b="1" dirty="0" smtClean="0">
                <a:solidFill>
                  <a:srgbClr val="B41150"/>
                </a:solidFill>
                <a:latin typeface="Ubuntu" panose="020B0504030602030204" pitchFamily="34" charset="0"/>
              </a:rPr>
              <a:t>QUANDO</a:t>
            </a:r>
            <a:r>
              <a:rPr lang="it-IT" sz="1400" b="1" dirty="0">
                <a:solidFill>
                  <a:srgbClr val="B41150"/>
                </a:solidFill>
                <a:latin typeface="Ubuntu" panose="020B0504030602030204" pitchFamily="34" charset="0"/>
              </a:rPr>
              <a:t>:</a:t>
            </a:r>
            <a:r>
              <a:rPr lang="it-IT" sz="1400" dirty="0">
                <a:latin typeface="Ubuntu" panose="020B0504030602030204" pitchFamily="34" charset="0"/>
              </a:rPr>
              <a:t> Ogni anno </a:t>
            </a:r>
            <a:r>
              <a:rPr lang="it-IT" sz="1400" dirty="0" smtClean="0">
                <a:latin typeface="Ubuntu" panose="020B0504030602030204" pitchFamily="34" charset="0"/>
              </a:rPr>
              <a:t>per l’estate di San Martino, il </a:t>
            </a:r>
            <a:r>
              <a:rPr lang="it-IT" sz="1400" dirty="0">
                <a:latin typeface="Ubuntu" panose="020B0504030602030204" pitchFamily="34" charset="0"/>
              </a:rPr>
              <a:t>secondo weekend di </a:t>
            </a:r>
            <a:r>
              <a:rPr lang="it-IT" sz="1400" dirty="0" smtClean="0">
                <a:latin typeface="Ubuntu" panose="020B0504030602030204" pitchFamily="34" charset="0"/>
              </a:rPr>
              <a:t>novembre.</a:t>
            </a:r>
          </a:p>
          <a:p>
            <a:pPr fontAlgn="base"/>
            <a:r>
              <a:rPr lang="it-IT" sz="1400" dirty="0" smtClean="0">
                <a:latin typeface="Ubuntu" panose="020B0504030602030204" pitchFamily="34" charset="0"/>
              </a:rPr>
              <a:t>Le </a:t>
            </a:r>
            <a:r>
              <a:rPr lang="it-IT" sz="1400" dirty="0">
                <a:latin typeface="Ubuntu" panose="020B0504030602030204" pitchFamily="34" charset="0"/>
              </a:rPr>
              <a:t>date </a:t>
            </a:r>
            <a:r>
              <a:rPr lang="it-IT" sz="1400" dirty="0" smtClean="0">
                <a:latin typeface="Ubuntu" panose="020B0504030602030204" pitchFamily="34" charset="0"/>
              </a:rPr>
              <a:t>della 20</a:t>
            </a:r>
            <a:r>
              <a:rPr lang="it-IT" sz="1400" dirty="0">
                <a:latin typeface="Ubuntu" panose="020B0504030602030204" pitchFamily="34" charset="0"/>
              </a:rPr>
              <a:t>° edizione sono 9-10-11 novembre 2018</a:t>
            </a:r>
          </a:p>
          <a:p>
            <a:pPr fontAlgn="base"/>
            <a:endParaRPr lang="it-IT" sz="500" b="1" dirty="0" smtClean="0">
              <a:solidFill>
                <a:srgbClr val="B41150"/>
              </a:solidFill>
              <a:latin typeface="Ubuntu" panose="020B0504030602030204" pitchFamily="34" charset="0"/>
            </a:endParaRPr>
          </a:p>
          <a:p>
            <a:pPr fontAlgn="base"/>
            <a:r>
              <a:rPr lang="it-IT" sz="1400" b="1" dirty="0" smtClean="0">
                <a:solidFill>
                  <a:srgbClr val="B41150"/>
                </a:solidFill>
                <a:latin typeface="Ubuntu" panose="020B0504030602030204" pitchFamily="34" charset="0"/>
              </a:rPr>
              <a:t>ORARIO </a:t>
            </a:r>
            <a:r>
              <a:rPr lang="it-IT" sz="1400" b="1" dirty="0">
                <a:solidFill>
                  <a:srgbClr val="B41150"/>
                </a:solidFill>
                <a:latin typeface="Ubuntu" panose="020B0504030602030204" pitchFamily="34" charset="0"/>
              </a:rPr>
              <a:t>DI </a:t>
            </a:r>
            <a:r>
              <a:rPr lang="it-IT" sz="1400" b="1" dirty="0" smtClean="0">
                <a:solidFill>
                  <a:srgbClr val="B41150"/>
                </a:solidFill>
                <a:latin typeface="Ubuntu" panose="020B0504030602030204" pitchFamily="34" charset="0"/>
              </a:rPr>
              <a:t>APERTURA:</a:t>
            </a:r>
            <a:r>
              <a:rPr lang="it-IT" sz="1400" dirty="0" smtClean="0">
                <a:latin typeface="Ubuntu" panose="020B0504030602030204" pitchFamily="34" charset="0"/>
              </a:rPr>
              <a:t> </a:t>
            </a:r>
            <a:r>
              <a:rPr lang="it-IT" sz="1400" dirty="0">
                <a:latin typeface="Ubuntu" panose="020B0504030602030204" pitchFamily="34" charset="0"/>
              </a:rPr>
              <a:t>venerdì 15-22, sabato 9-22, domenica 9-20. Ingresso: gratuito</a:t>
            </a:r>
          </a:p>
          <a:p>
            <a:pPr fontAlgn="base"/>
            <a:endParaRPr lang="it-IT" sz="500" b="1" dirty="0" smtClean="0">
              <a:solidFill>
                <a:srgbClr val="B41150"/>
              </a:solidFill>
              <a:latin typeface="Ubuntu" panose="020B0504030602030204" pitchFamily="34" charset="0"/>
            </a:endParaRPr>
          </a:p>
          <a:p>
            <a:pPr fontAlgn="base"/>
            <a:r>
              <a:rPr lang="it-IT" sz="1400" b="1" dirty="0" smtClean="0">
                <a:solidFill>
                  <a:srgbClr val="B41150"/>
                </a:solidFill>
                <a:latin typeface="Ubuntu" panose="020B0504030602030204" pitchFamily="34" charset="0"/>
              </a:rPr>
              <a:t>AFFLUENZA</a:t>
            </a:r>
            <a:r>
              <a:rPr lang="it-IT" sz="1400" b="1" dirty="0">
                <a:solidFill>
                  <a:srgbClr val="B41150"/>
                </a:solidFill>
                <a:latin typeface="Ubuntu" panose="020B0504030602030204" pitchFamily="34" charset="0"/>
              </a:rPr>
              <a:t>: </a:t>
            </a:r>
            <a:r>
              <a:rPr lang="it-IT" sz="1400" dirty="0">
                <a:latin typeface="Ubuntu" panose="020B0504030602030204" pitchFamily="34" charset="0"/>
              </a:rPr>
              <a:t>circa 100mila visitatori all’anno in 3 giorni</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COME </a:t>
            </a:r>
            <a:r>
              <a:rPr lang="it-IT" sz="1400" b="1" dirty="0">
                <a:solidFill>
                  <a:srgbClr val="B41150"/>
                </a:solidFill>
                <a:latin typeface="Ubuntu" panose="020B0504030602030204" pitchFamily="34" charset="0"/>
              </a:rPr>
              <a:t>ARRIVARE: </a:t>
            </a:r>
          </a:p>
          <a:p>
            <a:pPr fontAlgn="base"/>
            <a:r>
              <a:rPr lang="it-IT" sz="1400" dirty="0" smtClean="0">
                <a:solidFill>
                  <a:srgbClr val="B41150"/>
                </a:solidFill>
                <a:latin typeface="Ubuntu" panose="020B0504030602030204" pitchFamily="34" charset="0"/>
              </a:rPr>
              <a:t>	In </a:t>
            </a:r>
            <a:r>
              <a:rPr lang="it-IT" sz="1400" dirty="0">
                <a:solidFill>
                  <a:srgbClr val="B41150"/>
                </a:solidFill>
                <a:latin typeface="Ubuntu" panose="020B0504030602030204" pitchFamily="34" charset="0"/>
              </a:rPr>
              <a:t>Auto </a:t>
            </a:r>
            <a:r>
              <a:rPr lang="it-IT" sz="1400" dirty="0" smtClean="0">
                <a:solidFill>
                  <a:srgbClr val="B41150"/>
                </a:solidFill>
                <a:latin typeface="Ubuntu" panose="020B0504030602030204" pitchFamily="34" charset="0"/>
              </a:rPr>
              <a:t>: </a:t>
            </a:r>
            <a:r>
              <a:rPr lang="it-IT" sz="1400" dirty="0" smtClean="0">
                <a:latin typeface="Ubuntu" panose="020B0504030602030204" pitchFamily="34" charset="0"/>
              </a:rPr>
              <a:t>da </a:t>
            </a:r>
            <a:r>
              <a:rPr lang="it-IT" sz="1400" dirty="0">
                <a:latin typeface="Ubuntu" panose="020B0504030602030204" pitchFamily="34" charset="0"/>
              </a:rPr>
              <a:t>nord, autostrada A1 con uscita al casello di Incisa, a circa 8 km dalla manifestazione, </a:t>
            </a:r>
            <a:r>
              <a:rPr lang="it-IT" sz="1400" dirty="0" smtClean="0">
                <a:latin typeface="Ubuntu" panose="020B0504030602030204" pitchFamily="34" charset="0"/>
              </a:rPr>
              <a:t>	poi </a:t>
            </a:r>
            <a:r>
              <a:rPr lang="it-IT" sz="1400" dirty="0">
                <a:latin typeface="Ubuntu" panose="020B0504030602030204" pitchFamily="34" charset="0"/>
              </a:rPr>
              <a:t>S.S. 69 in direzione sud; da sud, autostrada A1 con uscita al casello di Valdarno, a circa 10 km </a:t>
            </a:r>
            <a:r>
              <a:rPr lang="it-IT" sz="1400" dirty="0" smtClean="0">
                <a:latin typeface="Ubuntu" panose="020B0504030602030204" pitchFamily="34" charset="0"/>
              </a:rPr>
              <a:t>	dalla </a:t>
            </a:r>
            <a:r>
              <a:rPr lang="it-IT" sz="1400" dirty="0">
                <a:latin typeface="Ubuntu" panose="020B0504030602030204" pitchFamily="34" charset="0"/>
              </a:rPr>
              <a:t>manifestazione, poi S.S. 69 in direzione </a:t>
            </a:r>
            <a:r>
              <a:rPr lang="it-IT" sz="1400" dirty="0" smtClean="0">
                <a:latin typeface="Ubuntu" panose="020B0504030602030204" pitchFamily="34" charset="0"/>
              </a:rPr>
              <a:t>nord.</a:t>
            </a:r>
            <a:endParaRPr lang="it-IT" sz="1400" dirty="0">
              <a:latin typeface="Ubuntu" panose="020B0504030602030204" pitchFamily="34" charset="0"/>
            </a:endParaRPr>
          </a:p>
          <a:p>
            <a:pPr fontAlgn="base"/>
            <a:r>
              <a:rPr lang="it-IT" sz="1400" dirty="0" smtClean="0">
                <a:solidFill>
                  <a:srgbClr val="B41150"/>
                </a:solidFill>
                <a:latin typeface="Ubuntu" panose="020B0504030602030204" pitchFamily="34" charset="0"/>
              </a:rPr>
              <a:t>	In treno: </a:t>
            </a:r>
            <a:r>
              <a:rPr lang="it-IT" sz="1400" dirty="0" smtClean="0">
                <a:latin typeface="Ubuntu" panose="020B0504030602030204" pitchFamily="34" charset="0"/>
              </a:rPr>
              <a:t>stazione </a:t>
            </a:r>
            <a:r>
              <a:rPr lang="it-IT" sz="1400" dirty="0">
                <a:latin typeface="Ubuntu" panose="020B0504030602030204" pitchFamily="34" charset="0"/>
              </a:rPr>
              <a:t>Figline Valdarno a 27 minuti da Firenze SMN, 35 minuti da Arezzo.</a:t>
            </a:r>
          </a:p>
          <a:p>
            <a:pPr fontAlgn="base"/>
            <a:endParaRPr lang="it-IT" sz="500" b="1" dirty="0" smtClean="0">
              <a:solidFill>
                <a:srgbClr val="B41150"/>
              </a:solidFill>
              <a:latin typeface="Ubuntu" panose="020B0504030602030204" pitchFamily="34" charset="0"/>
            </a:endParaRPr>
          </a:p>
          <a:p>
            <a:pPr fontAlgn="base"/>
            <a:r>
              <a:rPr lang="it-IT" sz="1400" b="1" dirty="0" smtClean="0">
                <a:solidFill>
                  <a:srgbClr val="B41150"/>
                </a:solidFill>
                <a:latin typeface="Ubuntu" panose="020B0504030602030204" pitchFamily="34" charset="0"/>
              </a:rPr>
              <a:t>PARCHEGGI</a:t>
            </a:r>
            <a:r>
              <a:rPr lang="it-IT" sz="1400" b="1" dirty="0">
                <a:solidFill>
                  <a:srgbClr val="B41150"/>
                </a:solidFill>
                <a:latin typeface="Ubuntu" panose="020B0504030602030204" pitchFamily="34" charset="0"/>
              </a:rPr>
              <a:t>:</a:t>
            </a:r>
            <a:r>
              <a:rPr lang="it-IT" sz="1400" dirty="0">
                <a:latin typeface="Ubuntu" panose="020B0504030602030204" pitchFamily="34" charset="0"/>
              </a:rPr>
              <a:t> per 3.000 posti auto, gratuito, nelle piazze adiacenti al centro storico. È anche possibile parcheggiare, gratuitamente, presso il parcheggio area Decathlon per 1.000 posti auto. </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BUS NAVETTA:</a:t>
            </a:r>
            <a:r>
              <a:rPr lang="it-IT" sz="1400" dirty="0" smtClean="0">
                <a:latin typeface="Ubuntu" panose="020B0504030602030204" pitchFamily="34" charset="0"/>
              </a:rPr>
              <a:t> </a:t>
            </a:r>
            <a:r>
              <a:rPr lang="it-IT" sz="1400" dirty="0">
                <a:latin typeface="Ubuntu" panose="020B0504030602030204" pitchFamily="34" charset="0"/>
              </a:rPr>
              <a:t>con partenze dai principali luoghi di interesse della città</a:t>
            </a:r>
            <a:r>
              <a:rPr lang="it-IT" sz="1400" dirty="0" smtClean="0">
                <a:latin typeface="Ubuntu" panose="020B0504030602030204" pitchFamily="34" charset="0"/>
              </a:rPr>
              <a:t>. Dettaglio su www.autumnia.it </a:t>
            </a:r>
            <a:endParaRPr lang="it-IT" sz="1400" dirty="0">
              <a:latin typeface="Ubuntu" panose="020B0504030602030204" pitchFamily="34" charset="0"/>
            </a:endParaRPr>
          </a:p>
          <a:p>
            <a:pPr fontAlgn="base"/>
            <a:endParaRPr lang="it-IT" sz="500" b="1" dirty="0" smtClean="0">
              <a:solidFill>
                <a:srgbClr val="B41150"/>
              </a:solidFill>
              <a:latin typeface="Ubuntu" panose="020B0504030602030204" pitchFamily="34" charset="0"/>
            </a:endParaRPr>
          </a:p>
          <a:p>
            <a:pPr fontAlgn="base"/>
            <a:r>
              <a:rPr lang="it-IT" sz="1400" b="1" dirty="0" smtClean="0">
                <a:solidFill>
                  <a:srgbClr val="B41150"/>
                </a:solidFill>
                <a:latin typeface="Ubuntu" panose="020B0504030602030204" pitchFamily="34" charset="0"/>
              </a:rPr>
              <a:t>INFO:</a:t>
            </a:r>
            <a:r>
              <a:rPr lang="it-IT" sz="1400" dirty="0" smtClean="0">
                <a:latin typeface="Ubuntu" panose="020B0504030602030204" pitchFamily="34" charset="0"/>
              </a:rPr>
              <a:t> </a:t>
            </a:r>
            <a:r>
              <a:rPr lang="it-IT" sz="1400" dirty="0">
                <a:latin typeface="Ubuntu" panose="020B0504030602030204" pitchFamily="34" charset="0"/>
              </a:rPr>
              <a:t>Comune di Figline e Incisa Valdarno (Firenze) - Tel. 055.91251 - 055 </a:t>
            </a:r>
            <a:r>
              <a:rPr lang="it-IT" sz="1400" dirty="0" smtClean="0">
                <a:latin typeface="Ubuntu" panose="020B0504030602030204" pitchFamily="34" charset="0"/>
              </a:rPr>
              <a:t>9125213</a:t>
            </a:r>
            <a:r>
              <a:rPr lang="it-IT" sz="1400" dirty="0">
                <a:latin typeface="Ubuntu" panose="020B0504030602030204" pitchFamily="34" charset="0"/>
              </a:rPr>
              <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E-MAIL:</a:t>
            </a:r>
            <a:r>
              <a:rPr lang="it-IT" sz="1400" dirty="0" smtClean="0">
                <a:latin typeface="Ubuntu" panose="020B0504030602030204" pitchFamily="34" charset="0"/>
              </a:rPr>
              <a:t> </a:t>
            </a:r>
            <a:r>
              <a:rPr lang="it-IT" sz="1400" dirty="0">
                <a:latin typeface="Ubuntu" panose="020B0504030602030204" pitchFamily="34" charset="0"/>
              </a:rPr>
              <a:t>comunicazionefiglineincisa@gmail.com</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SITO INTERNET:</a:t>
            </a:r>
            <a:r>
              <a:rPr lang="it-IT" sz="1400" dirty="0" smtClean="0">
                <a:latin typeface="Ubuntu" panose="020B0504030602030204" pitchFamily="34" charset="0"/>
              </a:rPr>
              <a:t> </a:t>
            </a:r>
            <a:r>
              <a:rPr lang="it-IT" sz="1400" dirty="0">
                <a:latin typeface="Ubuntu" panose="020B0504030602030204" pitchFamily="34" charset="0"/>
              </a:rPr>
              <a:t>www.autumnia.it </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FACEBOOK:</a:t>
            </a:r>
            <a:r>
              <a:rPr lang="it-IT" sz="1400" dirty="0" smtClean="0">
                <a:latin typeface="Ubuntu" panose="020B0504030602030204" pitchFamily="34" charset="0"/>
              </a:rPr>
              <a:t> </a:t>
            </a:r>
            <a:r>
              <a:rPr lang="it-IT" sz="1400" dirty="0" err="1">
                <a:latin typeface="Ubuntu" panose="020B0504030602030204" pitchFamily="34" charset="0"/>
              </a:rPr>
              <a:t>Autumnia</a:t>
            </a:r>
            <a:r>
              <a:rPr lang="it-IT" sz="1400" dirty="0">
                <a:latin typeface="Ubuntu" panose="020B0504030602030204" pitchFamily="34" charset="0"/>
              </a:rPr>
              <a:t> Figline</a:t>
            </a:r>
            <a:br>
              <a:rPr lang="it-IT" sz="1400" dirty="0">
                <a:latin typeface="Ubuntu" panose="020B0504030602030204" pitchFamily="34" charset="0"/>
              </a:rPr>
            </a:br>
            <a:endParaRPr lang="it-IT" sz="500" dirty="0" smtClean="0">
              <a:latin typeface="Ubuntu" panose="020B0504030602030204" pitchFamily="34" charset="0"/>
            </a:endParaRPr>
          </a:p>
          <a:p>
            <a:pPr fontAlgn="base"/>
            <a:r>
              <a:rPr lang="it-IT" sz="1400" b="1" dirty="0" smtClean="0">
                <a:solidFill>
                  <a:srgbClr val="B41150"/>
                </a:solidFill>
                <a:latin typeface="Ubuntu" panose="020B0504030602030204" pitchFamily="34" charset="0"/>
              </a:rPr>
              <a:t>TWITTER:</a:t>
            </a:r>
            <a:r>
              <a:rPr lang="it-IT" sz="1400" dirty="0" smtClean="0">
                <a:latin typeface="Ubuntu" panose="020B0504030602030204" pitchFamily="34" charset="0"/>
              </a:rPr>
              <a:t> </a:t>
            </a:r>
            <a:r>
              <a:rPr lang="it-IT" sz="1400" dirty="0">
                <a:latin typeface="Ubuntu" panose="020B0504030602030204" pitchFamily="34" charset="0"/>
              </a:rPr>
              <a:t>@</a:t>
            </a:r>
            <a:r>
              <a:rPr lang="it-IT" sz="1400" dirty="0" err="1">
                <a:latin typeface="Ubuntu" panose="020B0504030602030204" pitchFamily="34" charset="0"/>
              </a:rPr>
              <a:t>autumniafigline</a:t>
            </a:r>
            <a:endParaRPr lang="it-IT" sz="1400" dirty="0">
              <a:latin typeface="Ubuntu" panose="020B0504030602030204" pitchFamily="34" charset="0"/>
            </a:endParaRPr>
          </a:p>
          <a:p>
            <a:endParaRPr lang="it-IT" sz="500" b="1" dirty="0" smtClean="0">
              <a:solidFill>
                <a:srgbClr val="B41150"/>
              </a:solidFill>
              <a:latin typeface="Ubuntu" panose="020B0504030602030204" pitchFamily="34" charset="0"/>
            </a:endParaRPr>
          </a:p>
          <a:p>
            <a:r>
              <a:rPr lang="it-IT" sz="1400" b="1" dirty="0" smtClean="0">
                <a:solidFill>
                  <a:srgbClr val="B41150"/>
                </a:solidFill>
                <a:latin typeface="Ubuntu" panose="020B0504030602030204" pitchFamily="34" charset="0"/>
              </a:rPr>
              <a:t>INSTAGRAM:</a:t>
            </a:r>
            <a:r>
              <a:rPr lang="it-IT" sz="1400" dirty="0" smtClean="0">
                <a:latin typeface="Ubuntu" panose="020B0504030602030204" pitchFamily="34" charset="0"/>
              </a:rPr>
              <a:t> </a:t>
            </a:r>
            <a:r>
              <a:rPr lang="it-IT" sz="1400" dirty="0" err="1">
                <a:latin typeface="Ubuntu" panose="020B0504030602030204" pitchFamily="34" charset="0"/>
              </a:rPr>
              <a:t>AutumniaFigline</a:t>
            </a:r>
            <a:endParaRPr lang="it-IT" sz="1400" dirty="0">
              <a:latin typeface="Ubuntu" panose="020B0504030602030204" pitchFamily="34" charset="0"/>
            </a:endParaRPr>
          </a:p>
          <a:p>
            <a:pPr fontAlgn="base"/>
            <a:endParaRPr lang="it-IT" sz="1400" dirty="0">
              <a:latin typeface="Ubuntu" panose="020B0504030602030204" pitchFamily="34" charset="0"/>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5</a:t>
            </a:r>
            <a:endParaRPr lang="it-IT" b="1" dirty="0">
              <a:solidFill>
                <a:srgbClr val="FFC000"/>
              </a:solidFill>
            </a:endParaRPr>
          </a:p>
        </p:txBody>
      </p:sp>
      <p:sp>
        <p:nvSpPr>
          <p:cNvPr id="12" name="Titolo 1"/>
          <p:cNvSpPr>
            <a:spLocks noGrp="1"/>
          </p:cNvSpPr>
          <p:nvPr>
            <p:ph type="title"/>
          </p:nvPr>
        </p:nvSpPr>
        <p:spPr>
          <a:xfrm>
            <a:off x="457200" y="197768"/>
            <a:ext cx="8229600" cy="1143000"/>
          </a:xfrm>
        </p:spPr>
        <p:txBody>
          <a:bodyPr/>
          <a:lstStyle/>
          <a:p>
            <a:r>
              <a:rPr lang="it-IT" dirty="0" err="1" smtClean="0">
                <a:solidFill>
                  <a:srgbClr val="B41150"/>
                </a:solidFill>
                <a:latin typeface="Frutiger Bold" panose="020B0702020504020204" pitchFamily="34" charset="0"/>
              </a:rPr>
              <a:t>Autumnia</a:t>
            </a:r>
            <a:r>
              <a:rPr lang="it-IT" dirty="0" smtClean="0">
                <a:solidFill>
                  <a:srgbClr val="B41150"/>
                </a:solidFill>
                <a:latin typeface="Frutiger Bold" panose="020B0702020504020204" pitchFamily="34" charset="0"/>
              </a:rPr>
              <a:t> in breve</a:t>
            </a:r>
            <a:endParaRPr lang="it-IT"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547664" y="-49014"/>
            <a:ext cx="2520280" cy="792088"/>
          </a:xfrm>
          <a:prstGeom prst="rect">
            <a:avLst/>
          </a:prstGeom>
        </p:spPr>
      </p:pic>
    </p:spTree>
    <p:extLst>
      <p:ext uri="{BB962C8B-B14F-4D97-AF65-F5344CB8AC3E}">
        <p14:creationId xmlns:p14="http://schemas.microsoft.com/office/powerpoint/2010/main" val="176398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6</a:t>
            </a:r>
            <a:endParaRPr lang="it-IT" b="1" dirty="0">
              <a:solidFill>
                <a:srgbClr val="FFC000"/>
              </a:solidFill>
            </a:endParaRPr>
          </a:p>
        </p:txBody>
      </p:sp>
      <p:sp>
        <p:nvSpPr>
          <p:cNvPr id="12" name="Titolo 1"/>
          <p:cNvSpPr>
            <a:spLocks noGrp="1"/>
          </p:cNvSpPr>
          <p:nvPr>
            <p:ph type="title"/>
          </p:nvPr>
        </p:nvSpPr>
        <p:spPr>
          <a:xfrm>
            <a:off x="457200" y="197768"/>
            <a:ext cx="8229600" cy="1143000"/>
          </a:xfrm>
        </p:spPr>
        <p:txBody>
          <a:bodyPr/>
          <a:lstStyle/>
          <a:p>
            <a:r>
              <a:rPr lang="it-IT" dirty="0" smtClean="0">
                <a:solidFill>
                  <a:srgbClr val="B41150"/>
                </a:solidFill>
                <a:latin typeface="Frutiger Bold" panose="020B0702020504020204" pitchFamily="34" charset="0"/>
              </a:rPr>
              <a:t>La novità del 2018</a:t>
            </a:r>
            <a:endParaRPr lang="it-IT"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547664" y="-49014"/>
            <a:ext cx="2520280" cy="792088"/>
          </a:xfrm>
          <a:prstGeom prst="rect">
            <a:avLst/>
          </a:prstGeom>
        </p:spPr>
      </p:pic>
      <p:sp>
        <p:nvSpPr>
          <p:cNvPr id="7" name="CasellaDiTesto 6"/>
          <p:cNvSpPr txBox="1"/>
          <p:nvPr/>
        </p:nvSpPr>
        <p:spPr>
          <a:xfrm>
            <a:off x="179512" y="980728"/>
            <a:ext cx="8754017" cy="3108543"/>
          </a:xfrm>
          <a:prstGeom prst="rect">
            <a:avLst/>
          </a:prstGeom>
          <a:noFill/>
        </p:spPr>
        <p:txBody>
          <a:bodyPr wrap="square" rtlCol="0">
            <a:spAutoFit/>
          </a:bodyPr>
          <a:lstStyle/>
          <a:p>
            <a:r>
              <a:rPr lang="it-IT" sz="1400" dirty="0" smtClean="0">
                <a:latin typeface="Ubuntu" panose="020B0504030602030204" pitchFamily="34" charset="0"/>
              </a:rPr>
              <a:t>Nell’edizione del 20° anniversario a farla da protagonista sarà </a:t>
            </a:r>
            <a:r>
              <a:rPr lang="it-IT" sz="1400" b="1" dirty="0" smtClean="0">
                <a:solidFill>
                  <a:srgbClr val="B41150"/>
                </a:solidFill>
                <a:latin typeface="Ubuntu" panose="020B0504030602030204" pitchFamily="34" charset="0"/>
              </a:rPr>
              <a:t>l’area </a:t>
            </a:r>
            <a:r>
              <a:rPr lang="it-IT" sz="1400" b="1" dirty="0" err="1" smtClean="0">
                <a:solidFill>
                  <a:srgbClr val="B41150"/>
                </a:solidFill>
                <a:latin typeface="Ubuntu" panose="020B0504030602030204" pitchFamily="34" charset="0"/>
              </a:rPr>
              <a:t>cooking</a:t>
            </a:r>
            <a:r>
              <a:rPr lang="it-IT" sz="1400" b="1" dirty="0" smtClean="0">
                <a:solidFill>
                  <a:srgbClr val="B41150"/>
                </a:solidFill>
                <a:latin typeface="Ubuntu" panose="020B0504030602030204" pitchFamily="34" charset="0"/>
              </a:rPr>
              <a:t> show</a:t>
            </a:r>
            <a:r>
              <a:rPr lang="it-IT" sz="1400" dirty="0" smtClean="0">
                <a:latin typeface="Ubuntu" panose="020B0504030602030204" pitchFamily="34" charset="0"/>
              </a:rPr>
              <a:t>. Nel centro di Piazza Marsilio </a:t>
            </a:r>
            <a:r>
              <a:rPr lang="it-IT" sz="1400" dirty="0" err="1" smtClean="0">
                <a:latin typeface="Ubuntu" panose="020B0504030602030204" pitchFamily="34" charset="0"/>
              </a:rPr>
              <a:t>Ficino</a:t>
            </a:r>
            <a:r>
              <a:rPr lang="it-IT" sz="1400" dirty="0" smtClean="0">
                <a:latin typeface="Ubuntu" panose="020B0504030602030204" pitchFamily="34" charset="0"/>
              </a:rPr>
              <a:t> troverà posto il padiglione dedicato alla presentazione di prodotti enogastronomici del territorio e di altre regioni d’Italia, contest culinari, dimostrazioni e tante altre sorprese in </a:t>
            </a:r>
            <a:r>
              <a:rPr lang="it-IT" sz="1400" b="1" dirty="0" smtClean="0">
                <a:solidFill>
                  <a:srgbClr val="B41150"/>
                </a:solidFill>
                <a:latin typeface="Ubuntu" panose="020B0504030602030204" pitchFamily="34" charset="0"/>
              </a:rPr>
              <a:t>uno spazio di 150 mq </a:t>
            </a:r>
            <a:r>
              <a:rPr lang="it-IT" sz="1400" dirty="0" smtClean="0">
                <a:latin typeface="Ubuntu" panose="020B0504030602030204" pitchFamily="34" charset="0"/>
              </a:rPr>
              <a:t>con 6 postazioni per cucinare e 100 posti a sedere per il pubblico.</a:t>
            </a:r>
          </a:p>
          <a:p>
            <a:endParaRPr lang="it-IT" sz="1400" dirty="0" smtClean="0">
              <a:latin typeface="Ubuntu" panose="020B0504030602030204" pitchFamily="34" charset="0"/>
            </a:endParaRPr>
          </a:p>
          <a:p>
            <a:r>
              <a:rPr lang="it-IT" sz="1400" dirty="0" smtClean="0">
                <a:latin typeface="Ubuntu" panose="020B0504030602030204" pitchFamily="34" charset="0"/>
              </a:rPr>
              <a:t>A curare il programma sarà la </a:t>
            </a:r>
            <a:r>
              <a:rPr lang="it-IT" sz="1400" dirty="0" err="1" smtClean="0">
                <a:latin typeface="Ubuntu" panose="020B0504030602030204" pitchFamily="34" charset="0"/>
              </a:rPr>
              <a:t>food</a:t>
            </a:r>
            <a:r>
              <a:rPr lang="it-IT" sz="1400" dirty="0" smtClean="0">
                <a:latin typeface="Ubuntu" panose="020B0504030602030204" pitchFamily="34" charset="0"/>
              </a:rPr>
              <a:t> </a:t>
            </a:r>
            <a:r>
              <a:rPr lang="it-IT" sz="1400" dirty="0" err="1" smtClean="0">
                <a:latin typeface="Ubuntu" panose="020B0504030602030204" pitchFamily="34" charset="0"/>
              </a:rPr>
              <a:t>writer</a:t>
            </a:r>
            <a:r>
              <a:rPr lang="it-IT" sz="1400" dirty="0" smtClean="0">
                <a:latin typeface="Ubuntu" panose="020B0504030602030204" pitchFamily="34" charset="0"/>
              </a:rPr>
              <a:t> </a:t>
            </a:r>
            <a:r>
              <a:rPr lang="it-IT" sz="1400" b="1" dirty="0" smtClean="0">
                <a:solidFill>
                  <a:srgbClr val="B41150"/>
                </a:solidFill>
                <a:latin typeface="Ubuntu" panose="020B0504030602030204" pitchFamily="34" charset="0"/>
              </a:rPr>
              <a:t>Giulia </a:t>
            </a:r>
            <a:r>
              <a:rPr lang="it-IT" sz="1400" b="1" dirty="0" err="1" smtClean="0">
                <a:solidFill>
                  <a:srgbClr val="B41150"/>
                </a:solidFill>
                <a:latin typeface="Ubuntu" panose="020B0504030602030204" pitchFamily="34" charset="0"/>
              </a:rPr>
              <a:t>Scarpaleggia</a:t>
            </a:r>
            <a:r>
              <a:rPr lang="it-IT" sz="1400" b="1" dirty="0" smtClean="0">
                <a:solidFill>
                  <a:srgbClr val="B41150"/>
                </a:solidFill>
                <a:latin typeface="Ubuntu" panose="020B0504030602030204" pitchFamily="34" charset="0"/>
              </a:rPr>
              <a:t> di </a:t>
            </a:r>
            <a:r>
              <a:rPr lang="it-IT" sz="1400" b="1" dirty="0" err="1" smtClean="0">
                <a:solidFill>
                  <a:srgbClr val="B41150"/>
                </a:solidFill>
                <a:latin typeface="Ubuntu" panose="020B0504030602030204" pitchFamily="34" charset="0"/>
              </a:rPr>
              <a:t>Juls</a:t>
            </a:r>
            <a:r>
              <a:rPr lang="it-IT" sz="1400" b="1" dirty="0" smtClean="0">
                <a:solidFill>
                  <a:srgbClr val="B41150"/>
                </a:solidFill>
                <a:latin typeface="Ubuntu" panose="020B0504030602030204" pitchFamily="34" charset="0"/>
              </a:rPr>
              <a:t>’ Kitchen</a:t>
            </a:r>
            <a:r>
              <a:rPr lang="it-IT" sz="1400" dirty="0" smtClean="0">
                <a:latin typeface="Ubuntu" panose="020B0504030602030204" pitchFamily="34" charset="0"/>
              </a:rPr>
              <a:t>, che di volta in volta si affiancherà a chef, esperti del settore </a:t>
            </a:r>
            <a:r>
              <a:rPr lang="it-IT" sz="1400" dirty="0" err="1" smtClean="0">
                <a:latin typeface="Ubuntu" panose="020B0504030602030204" pitchFamily="34" charset="0"/>
              </a:rPr>
              <a:t>food</a:t>
            </a:r>
            <a:r>
              <a:rPr lang="it-IT" sz="1400" dirty="0" smtClean="0">
                <a:latin typeface="Ubuntu" panose="020B0504030602030204" pitchFamily="34" charset="0"/>
              </a:rPr>
              <a:t>, semplici appassionati di cucina.</a:t>
            </a:r>
          </a:p>
          <a:p>
            <a:r>
              <a:rPr lang="it-IT" sz="1400" dirty="0" smtClean="0">
                <a:latin typeface="Ubuntu" panose="020B0504030602030204" pitchFamily="34" charset="0"/>
              </a:rPr>
              <a:t>Il filo conduttore di questa 20° edizione sarà la </a:t>
            </a:r>
            <a:r>
              <a:rPr lang="it-IT" sz="1400" b="1" dirty="0" smtClean="0">
                <a:solidFill>
                  <a:srgbClr val="B41150"/>
                </a:solidFill>
                <a:latin typeface="Ubuntu" panose="020B0504030602030204" pitchFamily="34" charset="0"/>
              </a:rPr>
              <a:t>lotta allo spreco alimentare </a:t>
            </a:r>
            <a:r>
              <a:rPr lang="it-IT" sz="1400" dirty="0" smtClean="0">
                <a:latin typeface="Ubuntu" panose="020B0504030602030204" pitchFamily="34" charset="0"/>
              </a:rPr>
              <a:t>che il Comune di Figline e Incisa Valdarno, in collaborazione con </a:t>
            </a:r>
            <a:r>
              <a:rPr lang="it-IT" sz="1400" dirty="0" err="1" smtClean="0">
                <a:latin typeface="Ubuntu" panose="020B0504030602030204" pitchFamily="34" charset="0"/>
              </a:rPr>
              <a:t>Achab</a:t>
            </a:r>
            <a:r>
              <a:rPr lang="it-IT" sz="1400" dirty="0" smtClean="0">
                <a:latin typeface="Ubuntu" panose="020B0504030602030204" pitchFamily="34" charset="0"/>
              </a:rPr>
              <a:t>, sta promuovendo sul territorio con varie attività nelle scuole (eco-pagelle, incontri, giochi), tra i cittadini (campagna informativa «</a:t>
            </a:r>
            <a:r>
              <a:rPr lang="it-IT" sz="1400" dirty="0" err="1" smtClean="0">
                <a:latin typeface="Ubuntu" panose="020B0504030602030204" pitchFamily="34" charset="0"/>
              </a:rPr>
              <a:t>Cibiltà</a:t>
            </a:r>
            <a:r>
              <a:rPr lang="it-IT" sz="1400" dirty="0" smtClean="0">
                <a:latin typeface="Ubuntu" panose="020B0504030602030204" pitchFamily="34" charset="0"/>
              </a:rPr>
              <a:t>») e tra i ristoratori (family </a:t>
            </a:r>
            <a:r>
              <a:rPr lang="it-IT" sz="1400" dirty="0" err="1" smtClean="0">
                <a:latin typeface="Ubuntu" panose="020B0504030602030204" pitchFamily="34" charset="0"/>
              </a:rPr>
              <a:t>bag</a:t>
            </a:r>
            <a:r>
              <a:rPr lang="it-IT" sz="1400" dirty="0" smtClean="0">
                <a:latin typeface="Ubuntu" panose="020B0504030602030204" pitchFamily="34" charset="0"/>
              </a:rPr>
              <a:t> contro gli sprechi). Anche molti live dell’area </a:t>
            </a:r>
            <a:r>
              <a:rPr lang="it-IT" sz="1400" dirty="0" err="1" smtClean="0">
                <a:latin typeface="Ubuntu" panose="020B0504030602030204" pitchFamily="34" charset="0"/>
              </a:rPr>
              <a:t>cooking</a:t>
            </a:r>
            <a:r>
              <a:rPr lang="it-IT" sz="1400" dirty="0" smtClean="0">
                <a:latin typeface="Ubuntu" panose="020B0504030602030204" pitchFamily="34" charset="0"/>
              </a:rPr>
              <a:t> </a:t>
            </a:r>
            <a:r>
              <a:rPr lang="it-IT" sz="1400" dirty="0">
                <a:latin typeface="Ubuntu" panose="020B0504030602030204" pitchFamily="34" charset="0"/>
              </a:rPr>
              <a:t>saranno </a:t>
            </a:r>
            <a:r>
              <a:rPr lang="it-IT" sz="1400" dirty="0" smtClean="0">
                <a:latin typeface="Ubuntu" panose="020B0504030602030204" pitchFamily="34" charset="0"/>
              </a:rPr>
              <a:t>quindi dedicati </a:t>
            </a:r>
            <a:r>
              <a:rPr lang="it-IT" sz="1400" dirty="0">
                <a:latin typeface="Ubuntu" panose="020B0504030602030204" pitchFamily="34" charset="0"/>
              </a:rPr>
              <a:t>proprio a questo tema. </a:t>
            </a:r>
            <a:endParaRPr lang="it-IT" sz="1400" dirty="0" smtClean="0">
              <a:latin typeface="Ubuntu" panose="020B0504030602030204" pitchFamily="34" charset="0"/>
            </a:endParaRPr>
          </a:p>
          <a:p>
            <a:endParaRPr lang="it-IT" sz="1400" dirty="0">
              <a:latin typeface="Ubuntu" panose="020B0504030602030204" pitchFamily="34" charset="0"/>
            </a:endParaRPr>
          </a:p>
          <a:p>
            <a:r>
              <a:rPr lang="it-IT" sz="1400" b="1" dirty="0" smtClean="0">
                <a:solidFill>
                  <a:srgbClr val="B41150"/>
                </a:solidFill>
                <a:latin typeface="Ubuntu" panose="020B0504030602030204" pitchFamily="34" charset="0"/>
              </a:rPr>
              <a:t>L’ospite </a:t>
            </a:r>
            <a:r>
              <a:rPr lang="it-IT" sz="1400" b="1" dirty="0">
                <a:solidFill>
                  <a:srgbClr val="B41150"/>
                </a:solidFill>
                <a:latin typeface="Ubuntu" panose="020B0504030602030204" pitchFamily="34" charset="0"/>
              </a:rPr>
              <a:t>d’onore sarà Luisanna Messeri</a:t>
            </a:r>
            <a:r>
              <a:rPr lang="it-IT" sz="1400" dirty="0">
                <a:latin typeface="Ubuntu" panose="020B0504030602030204" pitchFamily="34" charset="0"/>
              </a:rPr>
              <a:t>, volto </a:t>
            </a:r>
            <a:r>
              <a:rPr lang="it-IT" sz="1400" dirty="0" smtClean="0">
                <a:latin typeface="Ubuntu" panose="020B0504030602030204" pitchFamily="34" charset="0"/>
              </a:rPr>
              <a:t>toscano </a:t>
            </a:r>
            <a:r>
              <a:rPr lang="it-IT" sz="1400" dirty="0">
                <a:latin typeface="Ubuntu" panose="020B0504030602030204" pitchFamily="34" charset="0"/>
              </a:rPr>
              <a:t>della trasmissione tv “La Prova del Cuoco” </a:t>
            </a:r>
            <a:r>
              <a:rPr lang="it-IT" sz="1400" dirty="0" smtClean="0">
                <a:latin typeface="Ubuntu" panose="020B0504030602030204" pitchFamily="34" charset="0"/>
              </a:rPr>
              <a:t>in </a:t>
            </a:r>
            <a:r>
              <a:rPr lang="it-IT" sz="1400" dirty="0">
                <a:latin typeface="Ubuntu" panose="020B0504030602030204" pitchFamily="34" charset="0"/>
              </a:rPr>
              <a:t>onda su </a:t>
            </a:r>
            <a:r>
              <a:rPr lang="it-IT" sz="1400" dirty="0" smtClean="0">
                <a:latin typeface="Ubuntu" panose="020B0504030602030204" pitchFamily="34" charset="0"/>
              </a:rPr>
              <a:t>Rai1. </a:t>
            </a:r>
            <a:endParaRPr lang="it-IT" sz="1400" dirty="0">
              <a:latin typeface="Ubuntu" panose="020B0504030602030204" pitchFamily="34" charset="0"/>
            </a:endParaRPr>
          </a:p>
        </p:txBody>
      </p:sp>
      <p:pic>
        <p:nvPicPr>
          <p:cNvPr id="2"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l="21274" t="3757" r="13628" b="4195"/>
          <a:stretch/>
        </p:blipFill>
        <p:spPr>
          <a:xfrm>
            <a:off x="4431434" y="4206141"/>
            <a:ext cx="3884982" cy="2463219"/>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rotWithShape="1">
          <a:blip r:embed="rId5" cstate="print">
            <a:extLst>
              <a:ext uri="{28A0092B-C50C-407E-A947-70E740481C1C}">
                <a14:useLocalDpi xmlns:a14="http://schemas.microsoft.com/office/drawing/2010/main" val="0"/>
              </a:ext>
            </a:extLst>
          </a:blip>
          <a:srcRect b="5264"/>
          <a:stretch/>
        </p:blipFill>
        <p:spPr>
          <a:xfrm>
            <a:off x="467544" y="4222018"/>
            <a:ext cx="3655615" cy="24473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342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6</a:t>
            </a:r>
            <a:endParaRPr lang="it-IT" b="1" dirty="0">
              <a:solidFill>
                <a:srgbClr val="FFC000"/>
              </a:solidFill>
            </a:endParaRPr>
          </a:p>
        </p:txBody>
      </p:sp>
      <p:sp>
        <p:nvSpPr>
          <p:cNvPr id="12" name="Titolo 1"/>
          <p:cNvSpPr>
            <a:spLocks noGrp="1"/>
          </p:cNvSpPr>
          <p:nvPr>
            <p:ph type="title"/>
          </p:nvPr>
        </p:nvSpPr>
        <p:spPr>
          <a:xfrm>
            <a:off x="0" y="197768"/>
            <a:ext cx="9108503" cy="1143000"/>
          </a:xfrm>
        </p:spPr>
        <p:txBody>
          <a:bodyPr>
            <a:noAutofit/>
          </a:bodyPr>
          <a:lstStyle/>
          <a:p>
            <a:r>
              <a:rPr lang="it-IT" sz="3200" dirty="0" err="1" smtClean="0">
                <a:solidFill>
                  <a:srgbClr val="B41150"/>
                </a:solidFill>
                <a:latin typeface="Frutiger Bold" panose="020B0702020504020204" pitchFamily="34" charset="0"/>
              </a:rPr>
              <a:t>Autumnia</a:t>
            </a:r>
            <a:r>
              <a:rPr lang="it-IT" sz="3200" dirty="0" smtClean="0">
                <a:solidFill>
                  <a:srgbClr val="B41150"/>
                </a:solidFill>
                <a:latin typeface="Frutiger Bold" panose="020B0702020504020204" pitchFamily="34" charset="0"/>
              </a:rPr>
              <a:t>: il posto giusto per la tua azienda</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7504" y="-26513"/>
            <a:ext cx="2520280" cy="792088"/>
          </a:xfrm>
          <a:prstGeom prst="rect">
            <a:avLst/>
          </a:prstGeom>
        </p:spPr>
      </p:pic>
      <p:sp>
        <p:nvSpPr>
          <p:cNvPr id="7" name="CasellaDiTesto 6"/>
          <p:cNvSpPr txBox="1"/>
          <p:nvPr/>
        </p:nvSpPr>
        <p:spPr>
          <a:xfrm>
            <a:off x="323528" y="1186874"/>
            <a:ext cx="8471031" cy="4832092"/>
          </a:xfrm>
          <a:prstGeom prst="rect">
            <a:avLst/>
          </a:prstGeom>
          <a:noFill/>
        </p:spPr>
        <p:txBody>
          <a:bodyPr wrap="square" rtlCol="0">
            <a:spAutoFit/>
          </a:bodyPr>
          <a:lstStyle/>
          <a:p>
            <a:r>
              <a:rPr lang="it-IT" sz="1400" dirty="0" smtClean="0">
                <a:latin typeface="Ubuntu" panose="020B0504030602030204" pitchFamily="34" charset="0"/>
              </a:rPr>
              <a:t>L’ampia varietà di temi trattati e di espositori fa di </a:t>
            </a:r>
            <a:r>
              <a:rPr lang="it-IT" sz="1400" dirty="0" err="1" smtClean="0">
                <a:latin typeface="Ubuntu" panose="020B0504030602030204" pitchFamily="34" charset="0"/>
              </a:rPr>
              <a:t>Autumnia</a:t>
            </a:r>
            <a:r>
              <a:rPr lang="it-IT" sz="1400" dirty="0" smtClean="0">
                <a:latin typeface="Ubuntu" panose="020B0504030602030204" pitchFamily="34" charset="0"/>
              </a:rPr>
              <a:t> una delle manifestazioni </a:t>
            </a:r>
            <a:r>
              <a:rPr lang="it-IT" sz="1400" b="1" dirty="0" smtClean="0">
                <a:solidFill>
                  <a:srgbClr val="B41150"/>
                </a:solidFill>
                <a:latin typeface="Ubuntu" panose="020B0504030602030204" pitchFamily="34" charset="0"/>
              </a:rPr>
              <a:t>più visitate </a:t>
            </a:r>
            <a:r>
              <a:rPr lang="it-IT" sz="1400" dirty="0" smtClean="0">
                <a:latin typeface="Ubuntu" panose="020B0504030602030204" pitchFamily="34" charset="0"/>
              </a:rPr>
              <a:t>del centro Italia per quanto riguarda i settori dell’Ambiente, dell’Agricoltura e dell’Alimentazione.</a:t>
            </a:r>
          </a:p>
          <a:p>
            <a:endParaRPr lang="it-IT" sz="1400" dirty="0" smtClean="0">
              <a:latin typeface="Ubuntu" panose="020B0504030602030204" pitchFamily="34" charset="0"/>
            </a:endParaRPr>
          </a:p>
          <a:p>
            <a:r>
              <a:rPr lang="it-IT" sz="1400" dirty="0" smtClean="0">
                <a:latin typeface="Ubuntu" panose="020B0504030602030204" pitchFamily="34" charset="0"/>
              </a:rPr>
              <a:t>Il successo di questo evento fieristico è (anche) nei numeri, che parlano di circa </a:t>
            </a:r>
            <a:r>
              <a:rPr lang="it-IT" sz="1400" b="1" dirty="0" smtClean="0">
                <a:solidFill>
                  <a:srgbClr val="B41150"/>
                </a:solidFill>
                <a:latin typeface="Ubuntu" panose="020B0504030602030204" pitchFamily="34" charset="0"/>
              </a:rPr>
              <a:t>100.000 visitatori </a:t>
            </a:r>
            <a:r>
              <a:rPr lang="it-IT" sz="1400" dirty="0" smtClean="0">
                <a:latin typeface="Ubuntu" panose="020B0504030602030204" pitchFamily="34" charset="0"/>
              </a:rPr>
              <a:t>nelle tre giornate della manifestazione ed un elevatissimo seguito di pubblico online: i </a:t>
            </a:r>
            <a:r>
              <a:rPr lang="it-IT" sz="1400" dirty="0" err="1" smtClean="0">
                <a:latin typeface="Ubuntu" panose="020B0504030602030204" pitchFamily="34" charset="0"/>
              </a:rPr>
              <a:t>likers</a:t>
            </a:r>
            <a:r>
              <a:rPr lang="it-IT" sz="1400" dirty="0" smtClean="0">
                <a:latin typeface="Ubuntu" panose="020B0504030602030204" pitchFamily="34" charset="0"/>
              </a:rPr>
              <a:t> della pagina </a:t>
            </a:r>
            <a:r>
              <a:rPr lang="it-IT" sz="1400" b="1" dirty="0" err="1" smtClean="0">
                <a:solidFill>
                  <a:srgbClr val="B41150"/>
                </a:solidFill>
                <a:latin typeface="Ubuntu" panose="020B0504030602030204" pitchFamily="34" charset="0"/>
              </a:rPr>
              <a:t>Facebook</a:t>
            </a:r>
            <a:r>
              <a:rPr lang="it-IT" sz="1400" dirty="0" smtClean="0">
                <a:solidFill>
                  <a:srgbClr val="B41150"/>
                </a:solidFill>
                <a:latin typeface="Ubuntu" panose="020B0504030602030204" pitchFamily="34" charset="0"/>
              </a:rPr>
              <a:t> </a:t>
            </a:r>
            <a:r>
              <a:rPr lang="it-IT" sz="1400" dirty="0" smtClean="0">
                <a:latin typeface="Ubuntu" panose="020B0504030602030204" pitchFamily="34" charset="0"/>
              </a:rPr>
              <a:t>sono oltre 11.000 con una media di visualizzazioni reali totali ad edizione pari a 1.533.965 </a:t>
            </a:r>
            <a:r>
              <a:rPr lang="it-IT" sz="1400" dirty="0">
                <a:latin typeface="Ubuntu" panose="020B0504030602030204" pitchFamily="34" charset="0"/>
              </a:rPr>
              <a:t>(22.895 al giorno) per un totale di </a:t>
            </a:r>
            <a:r>
              <a:rPr lang="it-IT" sz="1400" dirty="0" smtClean="0">
                <a:latin typeface="Ubuntu" panose="020B0504030602030204" pitchFamily="34" charset="0"/>
              </a:rPr>
              <a:t>circa 20.000 </a:t>
            </a:r>
            <a:r>
              <a:rPr lang="it-IT" sz="1400" dirty="0">
                <a:latin typeface="Ubuntu" panose="020B0504030602030204" pitchFamily="34" charset="0"/>
              </a:rPr>
              <a:t>utenti </a:t>
            </a:r>
            <a:r>
              <a:rPr lang="it-IT" sz="1400" dirty="0" smtClean="0">
                <a:latin typeface="Ubuntu" panose="020B0504030602030204" pitchFamily="34" charset="0"/>
              </a:rPr>
              <a:t>coinvolti attraverso post, contest (giochi, quiz e possibilità di vincere una partecipazione all’area </a:t>
            </a:r>
            <a:r>
              <a:rPr lang="it-IT" sz="1400" dirty="0" err="1" smtClean="0">
                <a:latin typeface="Ubuntu" panose="020B0504030602030204" pitchFamily="34" charset="0"/>
              </a:rPr>
              <a:t>cooking</a:t>
            </a:r>
            <a:r>
              <a:rPr lang="it-IT" sz="1400" dirty="0" smtClean="0">
                <a:latin typeface="Ubuntu" panose="020B0504030602030204" pitchFamily="34" charset="0"/>
              </a:rPr>
              <a:t> show  per cucinare con chef e ospiti).</a:t>
            </a:r>
          </a:p>
          <a:p>
            <a:endParaRPr lang="it-IT" sz="1400" dirty="0">
              <a:latin typeface="Ubuntu" panose="020B0504030602030204" pitchFamily="34" charset="0"/>
            </a:endParaRPr>
          </a:p>
          <a:p>
            <a:r>
              <a:rPr lang="it-IT" sz="1400" dirty="0" smtClean="0">
                <a:latin typeface="Ubuntu" panose="020B0504030602030204" pitchFamily="34" charset="0"/>
              </a:rPr>
              <a:t>Al fine di tutelare la manifestazione e gli sponsor che vi investono, il Comune di Figline e Incisa Valdarno nel 2018 ha registrato ufficialmente il marchio </a:t>
            </a:r>
            <a:r>
              <a:rPr lang="it-IT" sz="1400" dirty="0" err="1" smtClean="0">
                <a:latin typeface="Ubuntu" panose="020B0504030602030204" pitchFamily="34" charset="0"/>
              </a:rPr>
              <a:t>Autumnia</a:t>
            </a:r>
            <a:endParaRPr lang="it-IT" sz="1400" dirty="0" smtClean="0">
              <a:latin typeface="Ubuntu" panose="020B0504030602030204" pitchFamily="34" charset="0"/>
            </a:endParaRPr>
          </a:p>
          <a:p>
            <a:endParaRPr lang="it-IT" sz="1400" dirty="0">
              <a:latin typeface="Ubuntu" panose="020B0504030602030204" pitchFamily="34" charset="0"/>
            </a:endParaRPr>
          </a:p>
          <a:p>
            <a:r>
              <a:rPr lang="it-IT" sz="1400" b="1" dirty="0" smtClean="0">
                <a:solidFill>
                  <a:srgbClr val="B41150"/>
                </a:solidFill>
                <a:latin typeface="Ubuntu" panose="020B0504030602030204" pitchFamily="34" charset="0"/>
              </a:rPr>
              <a:t>Ah, dimenticavamo una cosa importante (…di cui andiamo fieri)</a:t>
            </a:r>
          </a:p>
          <a:p>
            <a:r>
              <a:rPr lang="it-IT" sz="1400" dirty="0" err="1" smtClean="0">
                <a:latin typeface="Ubuntu" panose="020B0504030602030204" pitchFamily="34" charset="0"/>
              </a:rPr>
              <a:t>Autumnia</a:t>
            </a:r>
            <a:r>
              <a:rPr lang="it-IT" sz="1400" dirty="0" smtClean="0">
                <a:latin typeface="Ubuntu" panose="020B0504030602030204" pitchFamily="34" charset="0"/>
              </a:rPr>
              <a:t> è un evento ad ingresso gratuito promosso dal Comune di Figline e Incisa Valdarno, che si avvale delle sole sponsorizzazioni delle aziende che con grande entusiasmo sostengono questo progetto ormai da 20 anni.  Gli eventuali ricavi della manifestazione ogni anno vengono reinvestiti nell’edizione successiva oppure destinati a progetti e/o esigenze dei settori Protezione Civile, Ambiente, Agricoltura, Alimentazione.</a:t>
            </a:r>
          </a:p>
          <a:p>
            <a:endParaRPr lang="it-IT" sz="1400" dirty="0">
              <a:latin typeface="Ubuntu" panose="020B0504030602030204" pitchFamily="34" charset="0"/>
            </a:endParaRPr>
          </a:p>
          <a:p>
            <a:endParaRPr lang="it-IT" sz="1400" dirty="0" smtClean="0">
              <a:latin typeface="Ubuntu" panose="020B0504030602030204" pitchFamily="34" charset="0"/>
            </a:endParaRPr>
          </a:p>
          <a:p>
            <a:endParaRPr lang="it-IT" sz="1400" dirty="0">
              <a:latin typeface="Ubuntu" panose="020B0504030602030204" pitchFamily="34" charset="0"/>
            </a:endParaRPr>
          </a:p>
          <a:p>
            <a:endParaRPr lang="it-IT" sz="1400" dirty="0">
              <a:latin typeface="Ubuntu" panose="020B0504030602030204" pitchFamily="34" charset="0"/>
            </a:endParaRPr>
          </a:p>
        </p:txBody>
      </p:sp>
      <p:sp>
        <p:nvSpPr>
          <p:cNvPr id="4" name="Freccia a destra 3"/>
          <p:cNvSpPr/>
          <p:nvPr/>
        </p:nvSpPr>
        <p:spPr>
          <a:xfrm>
            <a:off x="397206" y="5354633"/>
            <a:ext cx="576064" cy="432048"/>
          </a:xfrm>
          <a:prstGeom prst="rightArrow">
            <a:avLst/>
          </a:prstGeom>
          <a:solidFill>
            <a:srgbClr val="B41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043608" y="5354052"/>
            <a:ext cx="7437007" cy="523220"/>
          </a:xfrm>
          <a:prstGeom prst="rect">
            <a:avLst/>
          </a:prstGeom>
        </p:spPr>
        <p:txBody>
          <a:bodyPr wrap="square">
            <a:spAutoFit/>
          </a:bodyPr>
          <a:lstStyle/>
          <a:p>
            <a:r>
              <a:rPr lang="it-IT" sz="1400" dirty="0" smtClean="0">
                <a:latin typeface="Ubuntu" panose="020B0504030602030204" pitchFamily="34" charset="0"/>
              </a:rPr>
              <a:t>Di seguito presentiamo </a:t>
            </a:r>
            <a:r>
              <a:rPr lang="it-IT" sz="1400" b="1" dirty="0" smtClean="0">
                <a:solidFill>
                  <a:srgbClr val="B41150"/>
                </a:solidFill>
                <a:latin typeface="Ubuntu" panose="020B0504030602030204" pitchFamily="34" charset="0"/>
              </a:rPr>
              <a:t>tutti gli strumenti online e offline </a:t>
            </a:r>
            <a:r>
              <a:rPr lang="it-IT" sz="1400" dirty="0" smtClean="0">
                <a:latin typeface="Ubuntu" panose="020B0504030602030204" pitchFamily="34" charset="0"/>
              </a:rPr>
              <a:t>che mettiamo a disposizione delle aziende che vogliono sostenere </a:t>
            </a:r>
            <a:r>
              <a:rPr lang="it-IT" sz="1400" dirty="0" err="1" smtClean="0">
                <a:latin typeface="Ubuntu" panose="020B0504030602030204" pitchFamily="34" charset="0"/>
              </a:rPr>
              <a:t>Autumnia</a:t>
            </a:r>
            <a:r>
              <a:rPr lang="it-IT" sz="1400" dirty="0" smtClean="0">
                <a:latin typeface="Ubuntu" panose="020B0504030602030204" pitchFamily="34" charset="0"/>
              </a:rPr>
              <a:t>.</a:t>
            </a:r>
          </a:p>
        </p:txBody>
      </p:sp>
    </p:spTree>
    <p:extLst>
      <p:ext uri="{BB962C8B-B14F-4D97-AF65-F5344CB8AC3E}">
        <p14:creationId xmlns:p14="http://schemas.microsoft.com/office/powerpoint/2010/main" val="297377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7</a:t>
            </a:r>
            <a:endParaRPr lang="it-IT" b="1" dirty="0">
              <a:solidFill>
                <a:srgbClr val="FFC000"/>
              </a:solidFill>
            </a:endParaRPr>
          </a:p>
        </p:txBody>
      </p:sp>
      <p:sp>
        <p:nvSpPr>
          <p:cNvPr id="12" name="Titolo 1"/>
          <p:cNvSpPr>
            <a:spLocks noGrp="1"/>
          </p:cNvSpPr>
          <p:nvPr>
            <p:ph type="title"/>
          </p:nvPr>
        </p:nvSpPr>
        <p:spPr>
          <a:xfrm>
            <a:off x="0" y="197768"/>
            <a:ext cx="9108503" cy="1143000"/>
          </a:xfrm>
        </p:spPr>
        <p:txBody>
          <a:bodyPr>
            <a:noAutofit/>
          </a:bodyPr>
          <a:lstStyle/>
          <a:p>
            <a:r>
              <a:rPr lang="it-IT" sz="3200" dirty="0" smtClean="0">
                <a:solidFill>
                  <a:srgbClr val="B41150"/>
                </a:solidFill>
                <a:latin typeface="Frutiger Bold" panose="020B0702020504020204" pitchFamily="34" charset="0"/>
              </a:rPr>
              <a:t>Gli strumenti informativi tradizionali / 1</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7504" y="-26513"/>
            <a:ext cx="2520280" cy="792088"/>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16" y="2016225"/>
            <a:ext cx="2884872" cy="4077072"/>
          </a:xfrm>
          <a:prstGeom prst="rect">
            <a:avLst/>
          </a:prstGeom>
          <a:ln>
            <a:noFill/>
          </a:ln>
          <a:effectLst>
            <a:outerShdw blurRad="190500" algn="tl" rotWithShape="0">
              <a:srgbClr val="000000">
                <a:alpha val="70000"/>
              </a:srgbClr>
            </a:outerShdw>
          </a:effectLst>
        </p:spPr>
      </p:pic>
      <p:pic>
        <p:nvPicPr>
          <p:cNvPr id="6146" name="Picture 2" descr="E:\Comune\Autumnia\Autumnia 2017\Materiale informativo\Materiale informativo\Mappa per si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016225"/>
            <a:ext cx="4310579" cy="21009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ttangolo 10"/>
          <p:cNvSpPr/>
          <p:nvPr/>
        </p:nvSpPr>
        <p:spPr>
          <a:xfrm>
            <a:off x="281415" y="1178168"/>
            <a:ext cx="2884873" cy="738664"/>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MANIFESTO 70X100</a:t>
            </a:r>
          </a:p>
          <a:p>
            <a:r>
              <a:rPr lang="it-IT" sz="1400" dirty="0" smtClean="0">
                <a:latin typeface="Ubuntu" panose="020B0504030602030204" pitchFamily="34" charset="0"/>
              </a:rPr>
              <a:t>Affisso in tutti i Comuni del Valdarno (100.000 abitanti)</a:t>
            </a:r>
          </a:p>
        </p:txBody>
      </p:sp>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7790">
            <a:off x="281416" y="5674518"/>
            <a:ext cx="648072" cy="648072"/>
          </a:xfrm>
          <a:prstGeom prst="rect">
            <a:avLst/>
          </a:prstGeom>
        </p:spPr>
      </p:pic>
      <p:sp>
        <p:nvSpPr>
          <p:cNvPr id="15" name="Rettangolo 14"/>
          <p:cNvSpPr/>
          <p:nvPr/>
        </p:nvSpPr>
        <p:spPr>
          <a:xfrm>
            <a:off x="802163" y="6309320"/>
            <a:ext cx="2364125" cy="360850"/>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SPAZIO LOGO SPONSOR</a:t>
            </a:r>
          </a:p>
        </p:txBody>
      </p:sp>
      <p:pic>
        <p:nvPicPr>
          <p:cNvPr id="614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186"/>
          <a:stretch/>
        </p:blipFill>
        <p:spPr bwMode="auto">
          <a:xfrm>
            <a:off x="5004048" y="4240649"/>
            <a:ext cx="2808312" cy="25727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tangolo 16"/>
          <p:cNvSpPr/>
          <p:nvPr/>
        </p:nvSpPr>
        <p:spPr>
          <a:xfrm>
            <a:off x="4067944" y="1164030"/>
            <a:ext cx="4412671" cy="738664"/>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DEPLIANT </a:t>
            </a:r>
          </a:p>
          <a:p>
            <a:r>
              <a:rPr lang="it-IT" sz="1400" dirty="0" smtClean="0">
                <a:latin typeface="Ubuntu" panose="020B0504030602030204" pitchFamily="34" charset="0"/>
              </a:rPr>
              <a:t>Distribuiti nei principali luoghi di interesse di tutte le province toscane (circa  60.000 copie)</a:t>
            </a: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34652">
            <a:off x="4426472" y="4363592"/>
            <a:ext cx="648072" cy="648072"/>
          </a:xfrm>
          <a:prstGeom prst="rect">
            <a:avLst/>
          </a:prstGeom>
        </p:spPr>
      </p:pic>
      <p:sp>
        <p:nvSpPr>
          <p:cNvPr id="19" name="Rettangolo 18"/>
          <p:cNvSpPr/>
          <p:nvPr/>
        </p:nvSpPr>
        <p:spPr>
          <a:xfrm>
            <a:off x="3892712" y="5085535"/>
            <a:ext cx="1047132" cy="1007181"/>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AMPIO</a:t>
            </a:r>
          </a:p>
          <a:p>
            <a:r>
              <a:rPr lang="it-IT" sz="1400" b="1" dirty="0" smtClean="0">
                <a:solidFill>
                  <a:srgbClr val="B41150"/>
                </a:solidFill>
                <a:latin typeface="Ubuntu" panose="020B0504030602030204" pitchFamily="34" charset="0"/>
              </a:rPr>
              <a:t>SPAZIO</a:t>
            </a:r>
          </a:p>
          <a:p>
            <a:r>
              <a:rPr lang="it-IT" sz="1400" b="1" dirty="0" smtClean="0">
                <a:solidFill>
                  <a:srgbClr val="B41150"/>
                </a:solidFill>
                <a:latin typeface="Ubuntu" panose="020B0504030602030204" pitchFamily="34" charset="0"/>
              </a:rPr>
              <a:t>PER LOGO SPONSOR</a:t>
            </a:r>
          </a:p>
        </p:txBody>
      </p:sp>
    </p:spTree>
    <p:extLst>
      <p:ext uri="{BB962C8B-B14F-4D97-AF65-F5344CB8AC3E}">
        <p14:creationId xmlns:p14="http://schemas.microsoft.com/office/powerpoint/2010/main" val="167212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615" y="6208775"/>
            <a:ext cx="627889" cy="649225"/>
          </a:xfrm>
          <a:prstGeom prst="rect">
            <a:avLst/>
          </a:prstGeom>
        </p:spPr>
      </p:pic>
      <p:sp>
        <p:nvSpPr>
          <p:cNvPr id="10" name="CasellaDiTesto 9"/>
          <p:cNvSpPr txBox="1"/>
          <p:nvPr/>
        </p:nvSpPr>
        <p:spPr>
          <a:xfrm>
            <a:off x="8655589" y="6381328"/>
            <a:ext cx="277940" cy="369332"/>
          </a:xfrm>
          <a:prstGeom prst="rect">
            <a:avLst/>
          </a:prstGeom>
          <a:noFill/>
        </p:spPr>
        <p:txBody>
          <a:bodyPr wrap="square" rtlCol="0">
            <a:spAutoFit/>
          </a:bodyPr>
          <a:lstStyle/>
          <a:p>
            <a:pPr algn="ctr"/>
            <a:r>
              <a:rPr lang="it-IT" b="1" dirty="0" smtClean="0">
                <a:solidFill>
                  <a:srgbClr val="FFC000"/>
                </a:solidFill>
              </a:rPr>
              <a:t>8</a:t>
            </a:r>
            <a:endParaRPr lang="it-IT" b="1" dirty="0">
              <a:solidFill>
                <a:srgbClr val="FFC000"/>
              </a:solidFill>
            </a:endParaRPr>
          </a:p>
        </p:txBody>
      </p:sp>
      <p:sp>
        <p:nvSpPr>
          <p:cNvPr id="12" name="Titolo 1"/>
          <p:cNvSpPr>
            <a:spLocks noGrp="1"/>
          </p:cNvSpPr>
          <p:nvPr>
            <p:ph type="title"/>
          </p:nvPr>
        </p:nvSpPr>
        <p:spPr>
          <a:xfrm>
            <a:off x="0" y="197768"/>
            <a:ext cx="9108503" cy="1143000"/>
          </a:xfrm>
        </p:spPr>
        <p:txBody>
          <a:bodyPr>
            <a:noAutofit/>
          </a:bodyPr>
          <a:lstStyle/>
          <a:p>
            <a:r>
              <a:rPr lang="it-IT" sz="3200" dirty="0" smtClean="0">
                <a:solidFill>
                  <a:srgbClr val="B41150"/>
                </a:solidFill>
                <a:latin typeface="Frutiger Bold" panose="020B0702020504020204" pitchFamily="34" charset="0"/>
              </a:rPr>
              <a:t>Gli strumenti informativi tradizionali / 2</a:t>
            </a:r>
            <a:endParaRPr lang="it-IT" sz="3200" dirty="0">
              <a:solidFill>
                <a:srgbClr val="B41150"/>
              </a:solidFill>
              <a:latin typeface="Frutiger Bold" panose="020B0702020504020204" pitchFamily="34" charset="0"/>
            </a:endParaRPr>
          </a:p>
        </p:txBody>
      </p:sp>
      <p:pic>
        <p:nvPicPr>
          <p:cNvPr id="13"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l="6338" t="17727" r="20685" b="71974"/>
          <a:stretch/>
        </p:blipFill>
        <p:spPr>
          <a:xfrm>
            <a:off x="107504" y="-26513"/>
            <a:ext cx="2520280" cy="792088"/>
          </a:xfrm>
          <a:prstGeom prst="rect">
            <a:avLst/>
          </a:prstGeom>
        </p:spPr>
      </p:pic>
      <p:sp>
        <p:nvSpPr>
          <p:cNvPr id="11" name="Rettangolo 10"/>
          <p:cNvSpPr/>
          <p:nvPr/>
        </p:nvSpPr>
        <p:spPr>
          <a:xfrm>
            <a:off x="281415" y="1178168"/>
            <a:ext cx="2884873" cy="738664"/>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PROGRAMMA AREA COOKING</a:t>
            </a:r>
          </a:p>
          <a:p>
            <a:r>
              <a:rPr lang="it-IT" sz="1400" dirty="0" smtClean="0">
                <a:latin typeface="Ubuntu" panose="020B0504030602030204" pitchFamily="34" charset="0"/>
              </a:rPr>
              <a:t>Flyer distribuito in Valdarno </a:t>
            </a:r>
          </a:p>
          <a:p>
            <a:r>
              <a:rPr lang="it-IT" sz="1400" dirty="0" smtClean="0">
                <a:latin typeface="Ubuntu" panose="020B0504030602030204" pitchFamily="34" charset="0"/>
              </a:rPr>
              <a:t>e Città Metropolitana Firenze</a:t>
            </a:r>
          </a:p>
        </p:txBody>
      </p:sp>
      <p:sp>
        <p:nvSpPr>
          <p:cNvPr id="15" name="Rettangolo 14"/>
          <p:cNvSpPr/>
          <p:nvPr/>
        </p:nvSpPr>
        <p:spPr>
          <a:xfrm>
            <a:off x="712526" y="4767584"/>
            <a:ext cx="2364125" cy="576293"/>
          </a:xfrm>
          <a:prstGeom prst="rect">
            <a:avLst/>
          </a:prstGeom>
          <a:ln w="31750">
            <a:solidFill>
              <a:srgbClr val="B41150"/>
            </a:solidFill>
          </a:ln>
        </p:spPr>
        <p:txBody>
          <a:bodyPr wrap="square" lIns="72000" tIns="72000" rIns="72000" bIns="72000">
            <a:spAutoFit/>
          </a:bodyPr>
          <a:lstStyle/>
          <a:p>
            <a:r>
              <a:rPr lang="it-IT" sz="1400" b="1" dirty="0" smtClean="0">
                <a:solidFill>
                  <a:srgbClr val="B41150"/>
                </a:solidFill>
                <a:latin typeface="Ubuntu" panose="020B0504030602030204" pitchFamily="34" charset="0"/>
              </a:rPr>
              <a:t>LOGO SPONSOR</a:t>
            </a:r>
          </a:p>
          <a:p>
            <a:r>
              <a:rPr lang="it-IT" sz="1400" b="1" dirty="0" smtClean="0">
                <a:solidFill>
                  <a:srgbClr val="B41150"/>
                </a:solidFill>
                <a:latin typeface="Ubuntu" panose="020B0504030602030204" pitchFamily="34" charset="0"/>
              </a:rPr>
              <a:t>SUL RETRO</a:t>
            </a:r>
          </a:p>
        </p:txBody>
      </p:sp>
      <p:sp>
        <p:nvSpPr>
          <p:cNvPr id="17" name="Rettangolo 16"/>
          <p:cNvSpPr/>
          <p:nvPr/>
        </p:nvSpPr>
        <p:spPr>
          <a:xfrm>
            <a:off x="4067944" y="1164030"/>
            <a:ext cx="4412671" cy="1815882"/>
          </a:xfrm>
          <a:prstGeom prst="rect">
            <a:avLst/>
          </a:prstGeom>
          <a:ln w="31750">
            <a:solidFill>
              <a:srgbClr val="B41150"/>
            </a:solidFill>
          </a:ln>
        </p:spPr>
        <p:txBody>
          <a:bodyPr wrap="square">
            <a:spAutoFit/>
          </a:bodyPr>
          <a:lstStyle/>
          <a:p>
            <a:r>
              <a:rPr lang="it-IT" sz="1400" b="1" dirty="0" smtClean="0">
                <a:solidFill>
                  <a:srgbClr val="B41150"/>
                </a:solidFill>
                <a:latin typeface="Ubuntu" panose="020B0504030602030204" pitchFamily="34" charset="0"/>
              </a:rPr>
              <a:t>LA NOVITA’ 2018</a:t>
            </a:r>
          </a:p>
          <a:p>
            <a:r>
              <a:rPr lang="it-IT" sz="1400" dirty="0" smtClean="0">
                <a:latin typeface="Ubuntu" panose="020B0504030602030204" pitchFamily="34" charset="0"/>
              </a:rPr>
              <a:t>Per divulgare al meglio il programma, gli ospiti ed i progetti legati all’area </a:t>
            </a:r>
            <a:r>
              <a:rPr lang="it-IT" sz="1400" dirty="0" err="1" smtClean="0">
                <a:latin typeface="Ubuntu" panose="020B0504030602030204" pitchFamily="34" charset="0"/>
              </a:rPr>
              <a:t>cooking</a:t>
            </a:r>
            <a:r>
              <a:rPr lang="it-IT" sz="1400" dirty="0" smtClean="0">
                <a:latin typeface="Ubuntu" panose="020B0504030602030204" pitchFamily="34" charset="0"/>
              </a:rPr>
              <a:t> show, nell’edizione 2018 sarà realizzata una pubblicazione specifica da diffondere localmente in circa 5000 copie.</a:t>
            </a:r>
          </a:p>
          <a:p>
            <a:r>
              <a:rPr lang="it-IT" sz="1400" dirty="0" smtClean="0">
                <a:latin typeface="Ubuntu" panose="020B0504030602030204" pitchFamily="34" charset="0"/>
              </a:rPr>
              <a:t>Anche in questo caso ci sarà ampio spazio</a:t>
            </a:r>
          </a:p>
          <a:p>
            <a:r>
              <a:rPr lang="it-IT" sz="1400" dirty="0" smtClean="0">
                <a:latin typeface="Ubuntu" panose="020B0504030602030204" pitchFamily="34" charset="0"/>
              </a:rPr>
              <a:t>Per promuovere la propria azienda con</a:t>
            </a:r>
          </a:p>
          <a:p>
            <a:r>
              <a:rPr lang="it-IT" sz="1400" dirty="0" smtClean="0">
                <a:latin typeface="Ubuntu" panose="020B0504030602030204" pitchFamily="34" charset="0"/>
              </a:rPr>
              <a:t>logo e/o testo.</a:t>
            </a: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83" y="2151214"/>
            <a:ext cx="3059832" cy="2141882"/>
          </a:xfrm>
          <a:prstGeom prst="rect">
            <a:avLst/>
          </a:prstGeom>
          <a:ln>
            <a:noFill/>
          </a:ln>
          <a:effectLst>
            <a:outerShdw blurRad="190500" algn="tl" rotWithShape="0">
              <a:srgbClr val="000000">
                <a:alpha val="70000"/>
              </a:srgbClr>
            </a:outerShdw>
          </a:effectLst>
        </p:spPr>
      </p:pic>
      <p:sp>
        <p:nvSpPr>
          <p:cNvPr id="4" name="Stella a 7 punte 3"/>
          <p:cNvSpPr/>
          <p:nvPr/>
        </p:nvSpPr>
        <p:spPr>
          <a:xfrm>
            <a:off x="7431454" y="2422448"/>
            <a:ext cx="1224135" cy="1034084"/>
          </a:xfrm>
          <a:prstGeom prst="star7">
            <a:avLst/>
          </a:prstGeom>
          <a:solidFill>
            <a:srgbClr val="FFC000"/>
          </a:solidFill>
          <a:ln>
            <a:solidFill>
              <a:srgbClr val="B41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B41150"/>
                </a:solidFill>
              </a:rPr>
              <a:t>NEW</a:t>
            </a:r>
            <a:endParaRPr lang="it-IT" b="1" dirty="0">
              <a:solidFill>
                <a:srgbClr val="B41150"/>
              </a:solidFill>
            </a:endParaRPr>
          </a:p>
        </p:txBody>
      </p:sp>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t="20915" r="16013" b="35013"/>
          <a:stretch/>
        </p:blipFill>
        <p:spPr>
          <a:xfrm>
            <a:off x="4427984" y="2939490"/>
            <a:ext cx="3456384" cy="3627473"/>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7790">
            <a:off x="191779" y="4132782"/>
            <a:ext cx="648072" cy="648072"/>
          </a:xfrm>
          <a:prstGeom prst="rect">
            <a:avLst/>
          </a:prstGeom>
        </p:spPr>
      </p:pic>
    </p:spTree>
    <p:extLst>
      <p:ext uri="{BB962C8B-B14F-4D97-AF65-F5344CB8AC3E}">
        <p14:creationId xmlns:p14="http://schemas.microsoft.com/office/powerpoint/2010/main" val="20699859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1219</Words>
  <Application>Microsoft Office PowerPoint</Application>
  <PresentationFormat>Presentazione su schermo (4:3)</PresentationFormat>
  <Paragraphs>128</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Presentazione standard di PowerPoint</vt:lpstr>
      <vt:lpstr>Cos’è Autumnia</vt:lpstr>
      <vt:lpstr>Presentazione standard di PowerPoint</vt:lpstr>
      <vt:lpstr>Presentazione standard di PowerPoint</vt:lpstr>
      <vt:lpstr>Autumnia in breve</vt:lpstr>
      <vt:lpstr>La novità del 2018</vt:lpstr>
      <vt:lpstr>Autumnia: il posto giusto per la tua azienda</vt:lpstr>
      <vt:lpstr>Gli strumenti informativi tradizionali / 1</vt:lpstr>
      <vt:lpstr>Gli strumenti informativi tradizionali / 2</vt:lpstr>
      <vt:lpstr>Gli strumenti informativi online</vt:lpstr>
      <vt:lpstr>La pubblicità è presenza</vt:lpstr>
      <vt:lpstr>Title sponsor</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Samuele Venturi</dc:creator>
  <cp:lastModifiedBy>Samuele Venturi</cp:lastModifiedBy>
  <cp:revision>24</cp:revision>
  <cp:lastPrinted>2018-07-29T15:22:29Z</cp:lastPrinted>
  <dcterms:created xsi:type="dcterms:W3CDTF">2018-07-29T08:40:49Z</dcterms:created>
  <dcterms:modified xsi:type="dcterms:W3CDTF">2018-09-04T15:28:57Z</dcterms:modified>
</cp:coreProperties>
</file>